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9"/>
  </p:notesMasterIdLst>
  <p:sldIdLst>
    <p:sldId id="271" r:id="rId2"/>
    <p:sldId id="295" r:id="rId3"/>
    <p:sldId id="290" r:id="rId4"/>
    <p:sldId id="273" r:id="rId5"/>
    <p:sldId id="272" r:id="rId6"/>
    <p:sldId id="270" r:id="rId7"/>
    <p:sldId id="269" r:id="rId8"/>
    <p:sldId id="265" r:id="rId9"/>
    <p:sldId id="268" r:id="rId10"/>
    <p:sldId id="267" r:id="rId11"/>
    <p:sldId id="275" r:id="rId12"/>
    <p:sldId id="266" r:id="rId13"/>
    <p:sldId id="274" r:id="rId14"/>
    <p:sldId id="276" r:id="rId15"/>
    <p:sldId id="282" r:id="rId16"/>
    <p:sldId id="283" r:id="rId17"/>
    <p:sldId id="285" r:id="rId18"/>
    <p:sldId id="261" r:id="rId19"/>
    <p:sldId id="296" r:id="rId20"/>
    <p:sldId id="297" r:id="rId21"/>
    <p:sldId id="298" r:id="rId22"/>
    <p:sldId id="291" r:id="rId23"/>
    <p:sldId id="292" r:id="rId24"/>
    <p:sldId id="299" r:id="rId25"/>
    <p:sldId id="293" r:id="rId26"/>
    <p:sldId id="294" r:id="rId27"/>
    <p:sldId id="289"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99ADD"/>
    <a:srgbClr val="90A4C2"/>
    <a:srgbClr val="003399"/>
    <a:srgbClr val="000000"/>
    <a:srgbClr val="0066FF"/>
    <a:srgbClr val="000099"/>
    <a:srgbClr val="99ACC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2" d="100"/>
          <a:sy n="62" d="100"/>
        </p:scale>
        <p:origin x="-1596" y="-96"/>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802700675168836"/>
          <c:y val="4.6961968280876988E-2"/>
          <c:w val="0.86059554431176499"/>
          <c:h val="0.78720742343467764"/>
        </c:manualLayout>
      </c:layout>
      <c:barChart>
        <c:barDir val="col"/>
        <c:grouping val="stacked"/>
        <c:varyColors val="0"/>
        <c:ser>
          <c:idx val="0"/>
          <c:order val="0"/>
          <c:tx>
            <c:strRef>
              <c:f>Sheet1!$A$2</c:f>
              <c:strCache>
                <c:ptCount val="1"/>
                <c:pt idx="0">
                  <c:v>CT</c:v>
                </c:pt>
              </c:strCache>
            </c:strRef>
          </c:tx>
          <c:spPr>
            <a:gradFill rotWithShape="0">
              <a:gsLst>
                <a:gs pos="0">
                  <a:srgbClr val="3366FF"/>
                </a:gs>
                <a:gs pos="100000">
                  <a:srgbClr val="3366FF">
                    <a:gamma/>
                    <a:shade val="46275"/>
                    <a:invGamma/>
                  </a:srgbClr>
                </a:gs>
              </a:gsLst>
              <a:lin ang="5400000" scaled="1"/>
            </a:gradFill>
            <a:ln w="12700">
              <a:solidFill>
                <a:schemeClr val="tx1"/>
              </a:solidFill>
              <a:prstDash val="solid"/>
            </a:ln>
          </c:spPr>
          <c:invertIfNegative val="0"/>
          <c:dLbls>
            <c:spPr>
              <a:noFill/>
              <a:ln w="25400">
                <a:noFill/>
              </a:ln>
            </c:spPr>
            <c:txPr>
              <a:bodyPr rot="-4500000" vert="horz"/>
              <a:lstStyle/>
              <a:p>
                <a:pPr algn="ctr">
                  <a:defRPr sz="1000" b="1" i="0" u="none" strike="noStrike" baseline="0">
                    <a:solidFill>
                      <a:schemeClr val="bg1"/>
                    </a:solidFill>
                    <a:latin typeface="Arial"/>
                    <a:ea typeface="Arial"/>
                    <a:cs typeface="Arial"/>
                  </a:defRPr>
                </a:pPr>
                <a:endParaRPr lang="en-US"/>
              </a:p>
            </c:txPr>
            <c:dLblPos val="ctr"/>
            <c:showLegendKey val="0"/>
            <c:showVal val="1"/>
            <c:showCatName val="0"/>
            <c:showSerName val="0"/>
            <c:showPercent val="0"/>
            <c:showBubbleSize val="0"/>
            <c:showLeaderLines val="0"/>
          </c:dLbls>
          <c:cat>
            <c:strRef>
              <c:f>Sheet1!$B$1:$V$1</c:f>
              <c:strCache>
                <c:ptCount val="21"/>
                <c:pt idx="0">
                  <c:v>Baseline</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pt idx="17">
                  <c:v>2011</c:v>
                </c:pt>
                <c:pt idx="18">
                  <c:v>2012</c:v>
                </c:pt>
                <c:pt idx="19">
                  <c:v>2013</c:v>
                </c:pt>
                <c:pt idx="20">
                  <c:v>2014</c:v>
                </c:pt>
              </c:strCache>
            </c:strRef>
          </c:cat>
          <c:val>
            <c:numRef>
              <c:f>Sheet1!$B$2:$V$2</c:f>
              <c:numCache>
                <c:formatCode>General</c:formatCode>
                <c:ptCount val="21"/>
                <c:pt idx="0">
                  <c:v>26042</c:v>
                </c:pt>
                <c:pt idx="1">
                  <c:v>19561</c:v>
                </c:pt>
                <c:pt idx="2">
                  <c:v>21287</c:v>
                </c:pt>
                <c:pt idx="3">
                  <c:v>20269</c:v>
                </c:pt>
                <c:pt idx="4">
                  <c:v>21718</c:v>
                </c:pt>
                <c:pt idx="5">
                  <c:v>21508</c:v>
                </c:pt>
                <c:pt idx="6">
                  <c:v>20262</c:v>
                </c:pt>
                <c:pt idx="7">
                  <c:v>17101</c:v>
                </c:pt>
                <c:pt idx="8">
                  <c:v>15855</c:v>
                </c:pt>
                <c:pt idx="9">
                  <c:v>16574</c:v>
                </c:pt>
                <c:pt idx="10">
                  <c:v>14345</c:v>
                </c:pt>
                <c:pt idx="11">
                  <c:v>15055</c:v>
                </c:pt>
                <c:pt idx="12">
                  <c:v>14738</c:v>
                </c:pt>
                <c:pt idx="13">
                  <c:v>13495</c:v>
                </c:pt>
                <c:pt idx="14">
                  <c:v>13311</c:v>
                </c:pt>
                <c:pt idx="15">
                  <c:v>11819</c:v>
                </c:pt>
                <c:pt idx="16">
                  <c:v>9911</c:v>
                </c:pt>
                <c:pt idx="17">
                  <c:v>11014</c:v>
                </c:pt>
                <c:pt idx="18">
                  <c:v>8513</c:v>
                </c:pt>
              </c:numCache>
            </c:numRef>
          </c:val>
        </c:ser>
        <c:ser>
          <c:idx val="1"/>
          <c:order val="1"/>
          <c:tx>
            <c:strRef>
              <c:f>Sheet1!$A$3</c:f>
              <c:strCache>
                <c:ptCount val="1"/>
                <c:pt idx="0">
                  <c:v>NY</c:v>
                </c:pt>
              </c:strCache>
            </c:strRef>
          </c:tx>
          <c:spPr>
            <a:gradFill rotWithShape="0">
              <a:gsLst>
                <a:gs pos="0">
                  <a:srgbClr val="00C600">
                    <a:gamma/>
                    <a:shade val="46275"/>
                    <a:invGamma/>
                  </a:srgbClr>
                </a:gs>
                <a:gs pos="100000">
                  <a:srgbClr val="00C600"/>
                </a:gs>
              </a:gsLst>
              <a:lin ang="5400000" scaled="1"/>
            </a:gradFill>
            <a:ln w="12700">
              <a:solidFill>
                <a:schemeClr val="tx1"/>
              </a:solidFill>
              <a:prstDash val="solid"/>
            </a:ln>
          </c:spPr>
          <c:invertIfNegative val="0"/>
          <c:dLbls>
            <c:dLbl>
              <c:idx val="1"/>
              <c:tx>
                <c:rich>
                  <a:bodyPr rot="-4320000" vert="horz"/>
                  <a:lstStyle/>
                  <a:p>
                    <a:pPr algn="ctr">
                      <a:defRPr sz="1000" b="1" i="0" u="none" strike="noStrike" baseline="0">
                        <a:solidFill>
                          <a:schemeClr val="bg1"/>
                        </a:solidFill>
                        <a:latin typeface="Arial"/>
                        <a:ea typeface="Arial"/>
                        <a:cs typeface="Arial"/>
                      </a:defRPr>
                    </a:pPr>
                    <a:r>
                      <a:rPr lang="en-US" sz="1000" baseline="0" dirty="0" smtClean="0">
                        <a:solidFill>
                          <a:schemeClr val="bg1"/>
                        </a:solidFill>
                      </a:rPr>
                      <a:t>2</a:t>
                    </a:r>
                    <a:r>
                      <a:rPr lang="en-US" sz="900" baseline="0" dirty="0" smtClean="0"/>
                      <a:t>3.660</a:t>
                    </a:r>
                    <a:endParaRPr lang="en-US" sz="900" baseline="0" dirty="0"/>
                  </a:p>
                </c:rich>
              </c:tx>
              <c:spPr>
                <a:noFill/>
                <a:ln w="25400">
                  <a:noFill/>
                </a:ln>
              </c:spPr>
              <c:dLblPos val="ctr"/>
              <c:showLegendKey val="0"/>
              <c:showVal val="1"/>
              <c:showCatName val="0"/>
              <c:showSerName val="0"/>
              <c:showPercent val="0"/>
              <c:showBubbleSize val="0"/>
            </c:dLbl>
            <c:dLbl>
              <c:idx val="7"/>
              <c:layout>
                <c:manualLayout>
                  <c:x val="-1.1118785079338373E-3"/>
                  <c:y val="-2.1728189159673391E-2"/>
                </c:manualLayout>
              </c:layout>
              <c:dLblPos val="ctr"/>
              <c:showLegendKey val="0"/>
              <c:showVal val="1"/>
              <c:showCatName val="0"/>
              <c:showSerName val="0"/>
              <c:showPercent val="0"/>
              <c:showBubbleSize val="0"/>
            </c:dLbl>
            <c:dLbl>
              <c:idx val="8"/>
              <c:layout>
                <c:manualLayout>
                  <c:x val="3.3160652367816381E-3"/>
                  <c:y val="-3.1749318594791194E-2"/>
                </c:manualLayout>
              </c:layout>
              <c:dLblPos val="ctr"/>
              <c:showLegendKey val="0"/>
              <c:showVal val="1"/>
              <c:showCatName val="0"/>
              <c:showSerName val="0"/>
              <c:showPercent val="0"/>
              <c:showBubbleSize val="0"/>
            </c:dLbl>
            <c:dLbl>
              <c:idx val="10"/>
              <c:layout>
                <c:manualLayout>
                  <c:x val="-9.0243477071995826E-4"/>
                  <c:y val="-2.6285520429696174E-2"/>
                </c:manualLayout>
              </c:layout>
              <c:dLblPos val="ctr"/>
              <c:showLegendKey val="0"/>
              <c:showVal val="1"/>
              <c:showCatName val="0"/>
              <c:showSerName val="0"/>
              <c:showPercent val="0"/>
              <c:showBubbleSize val="0"/>
            </c:dLbl>
            <c:dLbl>
              <c:idx val="11"/>
              <c:layout>
                <c:manualLayout>
                  <c:x val="3.6572528959011494E-3"/>
                  <c:y val="-6.9650401271956514E-2"/>
                </c:manualLayout>
              </c:layout>
              <c:dLblPos val="ctr"/>
              <c:showLegendKey val="0"/>
              <c:showVal val="1"/>
              <c:showCatName val="0"/>
              <c:showSerName val="0"/>
              <c:showPercent val="0"/>
              <c:showBubbleSize val="0"/>
            </c:dLbl>
            <c:spPr>
              <a:noFill/>
              <a:ln w="25400">
                <a:noFill/>
              </a:ln>
            </c:spPr>
            <c:txPr>
              <a:bodyPr rot="-4200000" vert="horz"/>
              <a:lstStyle/>
              <a:p>
                <a:pPr algn="ctr">
                  <a:defRPr sz="1000" b="1" i="0" u="none" strike="noStrike" baseline="0">
                    <a:solidFill>
                      <a:schemeClr val="bg1"/>
                    </a:solidFill>
                    <a:latin typeface="Arial"/>
                    <a:ea typeface="Arial"/>
                    <a:cs typeface="Arial"/>
                  </a:defRPr>
                </a:pPr>
                <a:endParaRPr lang="en-US"/>
              </a:p>
            </c:txPr>
            <c:dLblPos val="ctr"/>
            <c:showLegendKey val="0"/>
            <c:showVal val="1"/>
            <c:showCatName val="0"/>
            <c:showSerName val="0"/>
            <c:showPercent val="0"/>
            <c:showBubbleSize val="0"/>
            <c:showLeaderLines val="0"/>
          </c:dLbls>
          <c:cat>
            <c:strRef>
              <c:f>Sheet1!$B$1:$V$1</c:f>
              <c:strCache>
                <c:ptCount val="21"/>
                <c:pt idx="0">
                  <c:v>Baseline</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pt idx="17">
                  <c:v>2011</c:v>
                </c:pt>
                <c:pt idx="18">
                  <c:v>2012</c:v>
                </c:pt>
                <c:pt idx="19">
                  <c:v>2013</c:v>
                </c:pt>
                <c:pt idx="20">
                  <c:v>2014</c:v>
                </c:pt>
              </c:strCache>
            </c:strRef>
          </c:cat>
          <c:val>
            <c:numRef>
              <c:f>Sheet1!$B$3:$V$3</c:f>
              <c:numCache>
                <c:formatCode>General</c:formatCode>
                <c:ptCount val="21"/>
                <c:pt idx="0">
                  <c:v>33105</c:v>
                </c:pt>
                <c:pt idx="1">
                  <c:v>29561</c:v>
                </c:pt>
                <c:pt idx="2">
                  <c:v>28662</c:v>
                </c:pt>
                <c:pt idx="3">
                  <c:v>29240</c:v>
                </c:pt>
                <c:pt idx="4">
                  <c:v>24261</c:v>
                </c:pt>
                <c:pt idx="5">
                  <c:v>23324</c:v>
                </c:pt>
                <c:pt idx="6">
                  <c:v>23660</c:v>
                </c:pt>
                <c:pt idx="7">
                  <c:v>24345</c:v>
                </c:pt>
                <c:pt idx="8">
                  <c:v>23326</c:v>
                </c:pt>
                <c:pt idx="9">
                  <c:v>26007</c:v>
                </c:pt>
                <c:pt idx="10">
                  <c:v>25621</c:v>
                </c:pt>
                <c:pt idx="11">
                  <c:v>26649</c:v>
                </c:pt>
                <c:pt idx="12">
                  <c:v>26298</c:v>
                </c:pt>
                <c:pt idx="13">
                  <c:v>25736</c:v>
                </c:pt>
                <c:pt idx="14">
                  <c:v>27128</c:v>
                </c:pt>
                <c:pt idx="15">
                  <c:v>27192</c:v>
                </c:pt>
                <c:pt idx="16">
                  <c:v>23792</c:v>
                </c:pt>
                <c:pt idx="17">
                  <c:v>22864</c:v>
                </c:pt>
                <c:pt idx="18">
                  <c:v>20325</c:v>
                </c:pt>
              </c:numCache>
            </c:numRef>
          </c:val>
        </c:ser>
        <c:ser>
          <c:idx val="2"/>
          <c:order val="2"/>
          <c:tx>
            <c:strRef>
              <c:f>Sheet1!$A$4</c:f>
              <c:strCache>
                <c:ptCount val="1"/>
                <c:pt idx="0">
                  <c:v>Projected</c:v>
                </c:pt>
              </c:strCache>
            </c:strRef>
          </c:tx>
          <c:spPr>
            <a:effectLst>
              <a:innerShdw blurRad="25400" dist="1587500" dir="8760000">
                <a:srgbClr val="FFFF00"/>
              </a:innerShdw>
            </a:effectLst>
          </c:spPr>
          <c:invertIfNegative val="0"/>
          <c:dLbls>
            <c:dLbl>
              <c:idx val="16"/>
              <c:delete val="1"/>
            </c:dLbl>
            <c:dLbl>
              <c:idx val="17"/>
              <c:delete val="1"/>
            </c:dLbl>
            <c:dLbl>
              <c:idx val="18"/>
              <c:delete val="1"/>
            </c:dLbl>
            <c:txPr>
              <a:bodyPr rot="-3840000"/>
              <a:lstStyle/>
              <a:p>
                <a:pPr>
                  <a:defRPr sz="1000" baseline="0">
                    <a:solidFill>
                      <a:schemeClr val="tx1"/>
                    </a:solidFill>
                  </a:defRPr>
                </a:pPr>
                <a:endParaRPr lang="en-US"/>
              </a:p>
            </c:txPr>
            <c:dLblPos val="inBase"/>
            <c:showLegendKey val="0"/>
            <c:showVal val="1"/>
            <c:showCatName val="0"/>
            <c:showSerName val="0"/>
            <c:showPercent val="0"/>
            <c:showBubbleSize val="0"/>
            <c:showLeaderLines val="0"/>
          </c:dLbls>
          <c:cat>
            <c:strRef>
              <c:f>Sheet1!$B$1:$V$1</c:f>
              <c:strCache>
                <c:ptCount val="21"/>
                <c:pt idx="0">
                  <c:v>Baseline</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pt idx="17">
                  <c:v>2011</c:v>
                </c:pt>
                <c:pt idx="18">
                  <c:v>2012</c:v>
                </c:pt>
                <c:pt idx="19">
                  <c:v>2013</c:v>
                </c:pt>
                <c:pt idx="20">
                  <c:v>2014</c:v>
                </c:pt>
              </c:strCache>
            </c:strRef>
          </c:cat>
          <c:val>
            <c:numRef>
              <c:f>Sheet1!$B$4:$V$4</c:f>
              <c:numCache>
                <c:formatCode>General</c:formatCode>
                <c:ptCount val="21"/>
                <c:pt idx="16">
                  <c:v>0</c:v>
                </c:pt>
                <c:pt idx="17">
                  <c:v>0</c:v>
                </c:pt>
                <c:pt idx="18">
                  <c:v>0</c:v>
                </c:pt>
                <c:pt idx="19">
                  <c:v>25197</c:v>
                </c:pt>
                <c:pt idx="20">
                  <c:v>22774</c:v>
                </c:pt>
              </c:numCache>
            </c:numRef>
          </c:val>
        </c:ser>
        <c:dLbls>
          <c:showLegendKey val="0"/>
          <c:showVal val="0"/>
          <c:showCatName val="0"/>
          <c:showSerName val="0"/>
          <c:showPercent val="0"/>
          <c:showBubbleSize val="0"/>
        </c:dLbls>
        <c:gapWidth val="11"/>
        <c:overlap val="100"/>
        <c:axId val="156481536"/>
        <c:axId val="143560640"/>
      </c:barChart>
      <c:catAx>
        <c:axId val="156481536"/>
        <c:scaling>
          <c:orientation val="minMax"/>
        </c:scaling>
        <c:delete val="0"/>
        <c:axPos val="b"/>
        <c:numFmt formatCode="General" sourceLinked="1"/>
        <c:majorTickMark val="out"/>
        <c:minorTickMark val="none"/>
        <c:tickLblPos val="nextTo"/>
        <c:spPr>
          <a:ln w="3175">
            <a:solidFill>
              <a:schemeClr val="tx1"/>
            </a:solidFill>
            <a:prstDash val="solid"/>
          </a:ln>
        </c:spPr>
        <c:txPr>
          <a:bodyPr rot="-2700000" vert="horz"/>
          <a:lstStyle/>
          <a:p>
            <a:pPr>
              <a:defRPr sz="1200" b="1" i="0" u="none" strike="noStrike" baseline="0">
                <a:solidFill>
                  <a:schemeClr val="bg1">
                    <a:lumMod val="50000"/>
                  </a:schemeClr>
                </a:solidFill>
                <a:latin typeface="Arial"/>
                <a:ea typeface="Arial"/>
                <a:cs typeface="Arial"/>
              </a:defRPr>
            </a:pPr>
            <a:endParaRPr lang="en-US"/>
          </a:p>
        </c:txPr>
        <c:crossAx val="143560640"/>
        <c:crosses val="autoZero"/>
        <c:auto val="1"/>
        <c:lblAlgn val="ctr"/>
        <c:lblOffset val="100"/>
        <c:tickLblSkip val="1"/>
        <c:tickMarkSkip val="1"/>
        <c:noMultiLvlLbl val="0"/>
      </c:catAx>
      <c:valAx>
        <c:axId val="143560640"/>
        <c:scaling>
          <c:orientation val="minMax"/>
          <c:max val="65000"/>
        </c:scaling>
        <c:delete val="0"/>
        <c:axPos val="l"/>
        <c:majorGridlines>
          <c:spPr>
            <a:ln w="3175">
              <a:solidFill>
                <a:schemeClr val="tx1"/>
              </a:solidFill>
              <a:prstDash val="solid"/>
            </a:ln>
          </c:spPr>
        </c:majorGridlines>
        <c:numFmt formatCode="@" sourceLinked="0"/>
        <c:majorTickMark val="out"/>
        <c:minorTickMark val="out"/>
        <c:tickLblPos val="nextTo"/>
        <c:spPr>
          <a:ln w="3175">
            <a:solidFill>
              <a:schemeClr val="tx1"/>
            </a:solidFill>
            <a:prstDash val="solid"/>
          </a:ln>
        </c:spPr>
        <c:txPr>
          <a:bodyPr rot="0" vert="horz"/>
          <a:lstStyle/>
          <a:p>
            <a:pPr>
              <a:defRPr sz="1750" b="1" i="0" u="none" strike="noStrike" baseline="0">
                <a:solidFill>
                  <a:schemeClr val="bg1">
                    <a:lumMod val="50000"/>
                  </a:schemeClr>
                </a:solidFill>
                <a:latin typeface="Arial Narrow"/>
                <a:ea typeface="Arial Narrow"/>
                <a:cs typeface="Arial Narrow"/>
              </a:defRPr>
            </a:pPr>
            <a:endParaRPr lang="en-US"/>
          </a:p>
        </c:txPr>
        <c:crossAx val="156481536"/>
        <c:crosses val="autoZero"/>
        <c:crossBetween val="between"/>
        <c:majorUnit val="5000"/>
        <c:minorUnit val="1000"/>
        <c:dispUnits>
          <c:builtInUnit val="thousands"/>
          <c:dispUnitsLbl>
            <c:layout>
              <c:manualLayout>
                <c:xMode val="edge"/>
                <c:yMode val="edge"/>
                <c:x val="1.8299732413418361E-2"/>
                <c:y val="0.35798032611362784"/>
              </c:manualLayout>
            </c:layout>
            <c:tx>
              <c:rich>
                <a:bodyPr rot="-5400000" vert="horz"/>
                <a:lstStyle/>
                <a:p>
                  <a:pPr algn="ctr">
                    <a:defRPr sz="800" b="1" i="0" u="none" strike="noStrike" baseline="0">
                      <a:solidFill>
                        <a:schemeClr val="bg1">
                          <a:lumMod val="50000"/>
                        </a:schemeClr>
                      </a:solidFill>
                      <a:latin typeface="Arial"/>
                      <a:ea typeface="Arial"/>
                      <a:cs typeface="Arial"/>
                    </a:defRPr>
                  </a:pPr>
                  <a:r>
                    <a:rPr lang="en-US" sz="1000" dirty="0">
                      <a:solidFill>
                        <a:schemeClr val="bg1">
                          <a:lumMod val="50000"/>
                        </a:schemeClr>
                      </a:solidFill>
                    </a:rPr>
                    <a:t>Thousands TE lbs/day</a:t>
                  </a:r>
                </a:p>
              </c:rich>
            </c:tx>
            <c:spPr>
              <a:noFill/>
              <a:ln w="25400">
                <a:noFill/>
              </a:ln>
            </c:spPr>
          </c:dispUnitsLbl>
        </c:dispUnits>
      </c:valAx>
      <c:spPr>
        <a:noFill/>
        <a:ln w="12700">
          <a:solidFill>
            <a:schemeClr val="tx1"/>
          </a:solidFill>
          <a:prstDash val="solid"/>
        </a:ln>
      </c:spPr>
    </c:plotArea>
    <c:legend>
      <c:legendPos val="r"/>
      <c:legendEntry>
        <c:idx val="0"/>
        <c:txPr>
          <a:bodyPr/>
          <a:lstStyle/>
          <a:p>
            <a:pPr>
              <a:defRPr sz="1800" b="1" i="0" u="none" strike="noStrike" baseline="0">
                <a:solidFill>
                  <a:schemeClr val="bg1">
                    <a:lumMod val="50000"/>
                  </a:schemeClr>
                </a:solidFill>
                <a:latin typeface="Arial"/>
                <a:ea typeface="Arial"/>
                <a:cs typeface="Arial"/>
              </a:defRPr>
            </a:pPr>
            <a:endParaRPr lang="en-US"/>
          </a:p>
        </c:txPr>
      </c:legendEntry>
      <c:legendEntry>
        <c:idx val="1"/>
        <c:txPr>
          <a:bodyPr/>
          <a:lstStyle/>
          <a:p>
            <a:pPr>
              <a:defRPr sz="1800" b="1" i="0" u="none" strike="noStrike" baseline="0">
                <a:solidFill>
                  <a:schemeClr val="bg1">
                    <a:lumMod val="50000"/>
                  </a:schemeClr>
                </a:solidFill>
                <a:latin typeface="Arial"/>
                <a:ea typeface="Arial"/>
                <a:cs typeface="Arial"/>
              </a:defRPr>
            </a:pPr>
            <a:endParaRPr lang="en-US"/>
          </a:p>
        </c:txPr>
      </c:legendEntry>
      <c:legendEntry>
        <c:idx val="2"/>
        <c:txPr>
          <a:bodyPr/>
          <a:lstStyle/>
          <a:p>
            <a:pPr>
              <a:defRPr sz="1800" b="1" i="0" u="none" strike="noStrike" baseline="0">
                <a:solidFill>
                  <a:schemeClr val="bg1">
                    <a:lumMod val="50000"/>
                  </a:schemeClr>
                </a:solidFill>
                <a:latin typeface="Arial"/>
                <a:ea typeface="Arial"/>
                <a:cs typeface="Arial"/>
              </a:defRPr>
            </a:pPr>
            <a:endParaRPr lang="en-US"/>
          </a:p>
        </c:txPr>
      </c:legendEntry>
      <c:layout>
        <c:manualLayout>
          <c:xMode val="edge"/>
          <c:yMode val="edge"/>
          <c:x val="0.72855033119163848"/>
          <c:y val="4.9373494836103822E-2"/>
          <c:w val="0.23510902155855867"/>
          <c:h val="0.18684301181102453"/>
        </c:manualLayout>
      </c:layout>
      <c:overlay val="0"/>
      <c:spPr>
        <a:noFill/>
        <a:ln w="3175">
          <a:solidFill>
            <a:schemeClr val="tx1"/>
          </a:solidFill>
          <a:prstDash val="solid"/>
        </a:ln>
      </c:spPr>
      <c:txPr>
        <a:bodyPr/>
        <a:lstStyle/>
        <a:p>
          <a:pPr>
            <a:defRPr sz="1800" b="1" i="0" u="none" strike="noStrike" baseline="0">
              <a:solidFill>
                <a:schemeClr val="tx1"/>
              </a:solidFill>
              <a:latin typeface="Arial"/>
              <a:ea typeface="Arial"/>
              <a:cs typeface="Arial"/>
            </a:defRPr>
          </a:pPr>
          <a:endParaRPr lang="en-US"/>
        </a:p>
      </c:txPr>
    </c:legend>
    <c:plotVisOnly val="1"/>
    <c:dispBlanksAs val="gap"/>
    <c:showDLblsOverMax val="0"/>
  </c:chart>
  <c:spPr>
    <a:noFill/>
    <a:ln>
      <a:noFill/>
    </a:ln>
  </c:spPr>
  <c:txPr>
    <a:bodyPr/>
    <a:lstStyle/>
    <a:p>
      <a:pPr>
        <a:defRPr sz="1750" b="1" i="0" u="none" strike="noStrike" baseline="0">
          <a:solidFill>
            <a:schemeClr val="tx1"/>
          </a:solidFill>
          <a:latin typeface="Arial"/>
          <a:ea typeface="Arial"/>
          <a:cs typeface="Arial"/>
        </a:defRPr>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E7A9CF7-6985-4B30-9C7E-BC68E6A8F17D}" type="datetimeFigureOut">
              <a:rPr lang="en-US" smtClean="0"/>
              <a:pPr/>
              <a:t>10/15/2013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1D1FB33-7C67-4C2F-9BA6-A528C38D8C02}" type="slidenum">
              <a:rPr lang="en-US" smtClean="0"/>
              <a:pPr/>
              <a:t>‹#›</a:t>
            </a:fld>
            <a:endParaRPr lang="en-US" dirty="0"/>
          </a:p>
        </p:txBody>
      </p:sp>
    </p:spTree>
    <p:extLst>
      <p:ext uri="{BB962C8B-B14F-4D97-AF65-F5344CB8AC3E}">
        <p14:creationId xmlns:p14="http://schemas.microsoft.com/office/powerpoint/2010/main" val="25105188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Priority will be given to partners that have statutory responsibilities under the authorizing laws (e.g., CWA, CZMA, etc.); however, input will be sought from all LISS participants, interested stakeholders, and public</a:t>
            </a:r>
          </a:p>
          <a:p>
            <a:endParaRPr lang="en-US" dirty="0"/>
          </a:p>
        </p:txBody>
      </p:sp>
      <p:sp>
        <p:nvSpPr>
          <p:cNvPr id="4" name="Slide Number Placeholder 3"/>
          <p:cNvSpPr>
            <a:spLocks noGrp="1"/>
          </p:cNvSpPr>
          <p:nvPr>
            <p:ph type="sldNum" sz="quarter" idx="10"/>
          </p:nvPr>
        </p:nvSpPr>
        <p:spPr/>
        <p:txBody>
          <a:bodyPr/>
          <a:lstStyle/>
          <a:p>
            <a:fld id="{41D1FB33-7C67-4C2F-9BA6-A528C38D8C02}" type="slidenum">
              <a:rPr lang="en-US" smtClean="0"/>
              <a:pPr/>
              <a:t>9</a:t>
            </a:fld>
            <a:endParaRPr lang="en-US" dirty="0"/>
          </a:p>
        </p:txBody>
      </p:sp>
    </p:spTree>
    <p:extLst>
      <p:ext uri="{BB962C8B-B14F-4D97-AF65-F5344CB8AC3E}">
        <p14:creationId xmlns:p14="http://schemas.microsoft.com/office/powerpoint/2010/main" val="24504323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From</a:t>
            </a:r>
            <a:r>
              <a:rPr lang="en-US" sz="1200" kern="1200" baseline="0" dirty="0" smtClean="0">
                <a:solidFill>
                  <a:schemeClr val="tx1"/>
                </a:solidFill>
                <a:latin typeface="+mn-lt"/>
                <a:ea typeface="+mn-ea"/>
                <a:cs typeface="+mn-cs"/>
              </a:rPr>
              <a:t> Robert </a:t>
            </a:r>
            <a:r>
              <a:rPr lang="en-US" sz="1200" kern="1200" baseline="0" smtClean="0">
                <a:solidFill>
                  <a:schemeClr val="tx1"/>
                </a:solidFill>
                <a:latin typeface="+mn-lt"/>
                <a:ea typeface="+mn-ea"/>
                <a:cs typeface="+mn-cs"/>
              </a:rPr>
              <a:t>(graph from Salata)</a:t>
            </a:r>
            <a:r>
              <a:rPr lang="en-US" sz="1200" kern="1200" dirty="0" smtClean="0">
                <a:solidFill>
                  <a:schemeClr val="tx1"/>
                </a:solidFill>
                <a:latin typeface="+mn-lt"/>
                <a:ea typeface="+mn-ea"/>
                <a:cs typeface="+mn-cs"/>
              </a:rPr>
              <a:t/>
            </a:r>
            <a:br>
              <a:rPr lang="en-US" sz="1200" kern="1200" dirty="0" smtClean="0">
                <a:solidFill>
                  <a:schemeClr val="tx1"/>
                </a:solidFill>
                <a:latin typeface="+mn-lt"/>
                <a:ea typeface="+mn-ea"/>
                <a:cs typeface="+mn-cs"/>
              </a:rPr>
            </a:br>
            <a:r>
              <a:rPr lang="en-US" sz="1200" kern="1200" dirty="0" smtClean="0">
                <a:solidFill>
                  <a:schemeClr val="tx1"/>
                </a:solidFill>
                <a:latin typeface="+mn-lt"/>
                <a:ea typeface="+mn-ea"/>
                <a:cs typeface="+mn-cs"/>
              </a:rPr>
              <a:t>The red line is the  goal to reduce nitrogen at the levels established by the TMDL. The yellow bars are the projected reduction levels for the final two years of the TMDL. Westchester and New York City have received extensions to meet their target levels by 2017, but we still go by this chart.</a:t>
            </a:r>
            <a:endParaRPr lang="en-US" dirty="0"/>
          </a:p>
        </p:txBody>
      </p:sp>
      <p:sp>
        <p:nvSpPr>
          <p:cNvPr id="4" name="Slide Number Placeholder 3"/>
          <p:cNvSpPr>
            <a:spLocks noGrp="1"/>
          </p:cNvSpPr>
          <p:nvPr>
            <p:ph type="sldNum" sz="quarter" idx="10"/>
          </p:nvPr>
        </p:nvSpPr>
        <p:spPr/>
        <p:txBody>
          <a:bodyPr/>
          <a:lstStyle/>
          <a:p>
            <a:fld id="{41D1FB33-7C67-4C2F-9BA6-A528C38D8C02}" type="slidenum">
              <a:rPr lang="en-US" smtClean="0"/>
              <a:pPr/>
              <a:t>23</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1.xml"/><Relationship Id="rId4" Type="http://schemas.openxmlformats.org/officeDocument/2006/relationships/image" Target="../media/image16.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png"/><Relationship Id="rId1" Type="http://schemas.openxmlformats.org/officeDocument/2006/relationships/slideMaster" Target="../slideMasters/slideMaster1.xml"/><Relationship Id="rId4" Type="http://schemas.openxmlformats.org/officeDocument/2006/relationships/image" Target="../media/image16.pn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pic>
        <p:nvPicPr>
          <p:cNvPr id="8" name="Picture 7" descr="coverEmboss.pn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ctrTitle"/>
          </p:nvPr>
        </p:nvSpPr>
        <p:spPr>
          <a:xfrm>
            <a:off x="1116012" y="1904999"/>
            <a:ext cx="6938963" cy="1582271"/>
          </a:xfrm>
        </p:spPr>
        <p:txBody>
          <a:bodyPr anchor="b" anchorCtr="0"/>
          <a:lstStyle>
            <a:lvl1pPr>
              <a:lnSpc>
                <a:spcPct val="95000"/>
              </a:lnSpc>
              <a:defRPr sz="6600"/>
            </a:lvl1pPr>
          </a:lstStyle>
          <a:p>
            <a:r>
              <a:rPr lang="en-US" smtClean="0"/>
              <a:t>Click to edit Master title style</a:t>
            </a:r>
            <a:endParaRPr lang="en-US" dirty="0"/>
          </a:p>
        </p:txBody>
      </p:sp>
      <p:sp>
        <p:nvSpPr>
          <p:cNvPr id="3" name="Subtitle 2"/>
          <p:cNvSpPr>
            <a:spLocks noGrp="1"/>
          </p:cNvSpPr>
          <p:nvPr>
            <p:ph type="subTitle" idx="1"/>
          </p:nvPr>
        </p:nvSpPr>
        <p:spPr>
          <a:xfrm>
            <a:off x="1116013" y="3487271"/>
            <a:ext cx="6938961" cy="1143000"/>
          </a:xfrm>
        </p:spPr>
        <p:txBody>
          <a:bodyPr/>
          <a:lstStyle>
            <a:lvl1pPr marL="0" indent="0" algn="ctr">
              <a:spcBef>
                <a:spcPts val="300"/>
              </a:spcBef>
              <a:buNone/>
              <a:defRPr sz="22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5907741" y="5715000"/>
            <a:ext cx="2133600" cy="275478"/>
          </a:xfrm>
        </p:spPr>
        <p:txBody>
          <a:bodyPr/>
          <a:lstStyle>
            <a:lvl1pPr>
              <a:defRPr>
                <a:solidFill>
                  <a:schemeClr val="bg2">
                    <a:lumMod val="60000"/>
                    <a:lumOff val="40000"/>
                  </a:schemeClr>
                </a:solidFill>
              </a:defRPr>
            </a:lvl1pPr>
          </a:lstStyle>
          <a:p>
            <a:fld id="{57501702-5197-4D7A-9CD2-02D9F8AEA1C7}" type="datetimeFigureOut">
              <a:rPr lang="en-US" smtClean="0"/>
              <a:pPr/>
              <a:t>10/15/2013</a:t>
            </a:fld>
            <a:endParaRPr lang="en-US" dirty="0"/>
          </a:p>
        </p:txBody>
      </p:sp>
      <p:sp>
        <p:nvSpPr>
          <p:cNvPr id="5" name="Footer Placeholder 4"/>
          <p:cNvSpPr>
            <a:spLocks noGrp="1"/>
          </p:cNvSpPr>
          <p:nvPr>
            <p:ph type="ftr" sz="quarter" idx="11"/>
          </p:nvPr>
        </p:nvSpPr>
        <p:spPr>
          <a:xfrm>
            <a:off x="1102659" y="5715000"/>
            <a:ext cx="2895600" cy="275478"/>
          </a:xfrm>
        </p:spPr>
        <p:txBody>
          <a:bodyPr/>
          <a:lstStyle>
            <a:lvl1pPr>
              <a:defRPr>
                <a:solidFill>
                  <a:schemeClr val="bg2">
                    <a:lumMod val="60000"/>
                    <a:lumOff val="40000"/>
                  </a:schemeClr>
                </a:solidFill>
              </a:defRPr>
            </a:lvl1pPr>
          </a:lstStyle>
          <a:p>
            <a:endParaRPr lang="en-US" dirty="0"/>
          </a:p>
        </p:txBody>
      </p:sp>
      <p:sp>
        <p:nvSpPr>
          <p:cNvPr id="6" name="Slide Number Placeholder 5"/>
          <p:cNvSpPr>
            <a:spLocks noGrp="1"/>
          </p:cNvSpPr>
          <p:nvPr>
            <p:ph type="sldNum" sz="quarter" idx="12"/>
          </p:nvPr>
        </p:nvSpPr>
        <p:spPr>
          <a:xfrm>
            <a:off x="4343400" y="5715000"/>
            <a:ext cx="457200" cy="275478"/>
          </a:xfrm>
        </p:spPr>
        <p:txBody>
          <a:bodyPr/>
          <a:lstStyle>
            <a:lvl1pPr>
              <a:defRPr>
                <a:solidFill>
                  <a:schemeClr val="bg2">
                    <a:lumMod val="60000"/>
                    <a:lumOff val="40000"/>
                  </a:schemeClr>
                </a:solidFill>
              </a:defRPr>
            </a:lvl1pPr>
          </a:lstStyle>
          <a:p>
            <a:fld id="{BC0BA826-74DE-4023-B35F-543897BD748C}" type="slidenum">
              <a:rPr lang="en-US" smtClean="0"/>
              <a:pPr/>
              <a:t>‹#›</a:t>
            </a:fld>
            <a:endParaRPr lang="en-US" dirty="0"/>
          </a:p>
        </p:txBody>
      </p:sp>
      <p:pic>
        <p:nvPicPr>
          <p:cNvPr id="9" name="Picture 8" descr="coverAccentBottom.png"/>
          <p:cNvPicPr>
            <a:picLocks noChangeAspect="1"/>
          </p:cNvPicPr>
          <p:nvPr/>
        </p:nvPicPr>
        <p:blipFill>
          <a:blip r:embed="rId3" cstate="print"/>
          <a:stretch>
            <a:fillRect/>
          </a:stretch>
        </p:blipFill>
        <p:spPr>
          <a:xfrm>
            <a:off x="914400" y="4686766"/>
            <a:ext cx="7315200" cy="400705"/>
          </a:xfrm>
          <a:prstGeom prst="rect">
            <a:avLst/>
          </a:prstGeom>
        </p:spPr>
      </p:pic>
      <p:pic>
        <p:nvPicPr>
          <p:cNvPr id="10" name="Picture 9" descr="coverAccentTop.png"/>
          <p:cNvPicPr>
            <a:picLocks noChangeAspect="1"/>
          </p:cNvPicPr>
          <p:nvPr/>
        </p:nvPicPr>
        <p:blipFill>
          <a:blip r:embed="rId4" cstate="print"/>
          <a:stretch>
            <a:fillRect/>
          </a:stretch>
        </p:blipFill>
        <p:spPr>
          <a:xfrm>
            <a:off x="914400" y="1619136"/>
            <a:ext cx="7315200" cy="391386"/>
          </a:xfrm>
          <a:prstGeom prst="rect">
            <a:avLst/>
          </a:prstGeom>
        </p:spPr>
      </p:pic>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2" name="Picture 2" descr="scrollwork-Top.png"/>
          <p:cNvPicPr>
            <a:picLocks noChangeAspect="1" noChangeArrowheads="1"/>
          </p:cNvPicPr>
          <p:nvPr/>
        </p:nvPicPr>
        <p:blipFill>
          <a:blip r:embed="rId2" cstate="print"/>
          <a:srcRect/>
          <a:stretch>
            <a:fillRect/>
          </a:stretch>
        </p:blipFill>
        <p:spPr bwMode="auto">
          <a:xfrm flipH="1">
            <a:off x="4754083" y="673398"/>
            <a:ext cx="742950" cy="361950"/>
          </a:xfrm>
          <a:prstGeom prst="rect">
            <a:avLst/>
          </a:prstGeom>
          <a:noFill/>
        </p:spPr>
      </p:pic>
      <p:pic>
        <p:nvPicPr>
          <p:cNvPr id="15" name="Picture 3" descr="scrollwork-Bottom.png"/>
          <p:cNvPicPr>
            <a:picLocks noChangeAspect="1" noChangeArrowheads="1"/>
          </p:cNvPicPr>
          <p:nvPr/>
        </p:nvPicPr>
        <p:blipFill>
          <a:blip r:embed="rId3" cstate="print"/>
          <a:srcRect/>
          <a:stretch>
            <a:fillRect/>
          </a:stretch>
        </p:blipFill>
        <p:spPr bwMode="auto">
          <a:xfrm flipH="1">
            <a:off x="4754083" y="5636584"/>
            <a:ext cx="742950" cy="361950"/>
          </a:xfrm>
          <a:prstGeom prst="rect">
            <a:avLst/>
          </a:prstGeom>
          <a:noFill/>
        </p:spPr>
      </p:pic>
      <p:pic>
        <p:nvPicPr>
          <p:cNvPr id="4099" name="Picture 3" descr="scrollwork-Bottom.png"/>
          <p:cNvPicPr>
            <a:picLocks noChangeAspect="1" noChangeArrowheads="1"/>
          </p:cNvPicPr>
          <p:nvPr/>
        </p:nvPicPr>
        <p:blipFill>
          <a:blip r:embed="rId3" cstate="print"/>
          <a:srcRect/>
          <a:stretch>
            <a:fillRect/>
          </a:stretch>
        </p:blipFill>
        <p:spPr bwMode="auto">
          <a:xfrm>
            <a:off x="7774169" y="5636584"/>
            <a:ext cx="742950" cy="361950"/>
          </a:xfrm>
          <a:prstGeom prst="rect">
            <a:avLst/>
          </a:prstGeom>
          <a:noFill/>
        </p:spPr>
      </p:pic>
      <p:pic>
        <p:nvPicPr>
          <p:cNvPr id="4098" name="Picture 2" descr="scrollwork-Top.png"/>
          <p:cNvPicPr>
            <a:picLocks noChangeAspect="1" noChangeArrowheads="1"/>
          </p:cNvPicPr>
          <p:nvPr/>
        </p:nvPicPr>
        <p:blipFill>
          <a:blip r:embed="rId2" cstate="print"/>
          <a:srcRect/>
          <a:stretch>
            <a:fillRect/>
          </a:stretch>
        </p:blipFill>
        <p:spPr bwMode="auto">
          <a:xfrm>
            <a:off x="7774169" y="673398"/>
            <a:ext cx="742950" cy="361950"/>
          </a:xfrm>
          <a:prstGeom prst="rect">
            <a:avLst/>
          </a:prstGeom>
          <a:noFill/>
        </p:spPr>
      </p:pic>
      <p:sp>
        <p:nvSpPr>
          <p:cNvPr id="2" name="Title 1"/>
          <p:cNvSpPr>
            <a:spLocks noGrp="1"/>
          </p:cNvSpPr>
          <p:nvPr>
            <p:ph type="title"/>
          </p:nvPr>
        </p:nvSpPr>
        <p:spPr>
          <a:xfrm>
            <a:off x="838200" y="914400"/>
            <a:ext cx="3429000" cy="1371600"/>
          </a:xfrm>
        </p:spPr>
        <p:txBody>
          <a:bodyPr vert="horz" lIns="91440" tIns="45720" rIns="91440" bIns="45720" rtlCol="0" anchor="b">
            <a:noAutofit/>
          </a:bodyPr>
          <a:lstStyle>
            <a:lvl1pPr algn="ctr" defTabSz="914400" rtl="0" eaLnBrk="1" latinLnBrk="0" hangingPunct="1">
              <a:spcBef>
                <a:spcPct val="0"/>
              </a:spcBef>
              <a:buNone/>
              <a:defRPr lang="en-US" sz="3600" b="0" kern="1200" dirty="0">
                <a:solidFill>
                  <a:schemeClr val="tx1"/>
                </a:solidFill>
                <a:latin typeface="+mj-lt"/>
                <a:ea typeface="+mj-ea"/>
                <a:cs typeface="+mj-cs"/>
              </a:defRPr>
            </a:lvl1pPr>
          </a:lstStyle>
          <a:p>
            <a:r>
              <a:rPr lang="en-US" smtClean="0"/>
              <a:t>Click to edit Master title style</a:t>
            </a:r>
            <a:endParaRPr lang="en-US" dirty="0"/>
          </a:p>
        </p:txBody>
      </p:sp>
      <p:sp>
        <p:nvSpPr>
          <p:cNvPr id="3" name="Picture Placeholder 2"/>
          <p:cNvSpPr>
            <a:spLocks noGrp="1"/>
          </p:cNvSpPr>
          <p:nvPr>
            <p:ph type="pic" idx="1"/>
          </p:nvPr>
        </p:nvSpPr>
        <p:spPr>
          <a:xfrm>
            <a:off x="5081121" y="914400"/>
            <a:ext cx="3108960" cy="4815841"/>
          </a:xfrm>
          <a:solidFill>
            <a:schemeClr val="bg2"/>
          </a:solidFill>
          <a:ln w="127000">
            <a:solidFill>
              <a:schemeClr val="bg1"/>
            </a:solidFill>
            <a:miter lim="800000"/>
          </a:ln>
          <a:effectLst>
            <a:outerShdw blurRad="50800" dist="38100" dir="5400000" algn="t" rotWithShape="0">
              <a:prstClr val="black">
                <a:alpha val="25000"/>
              </a:prstClr>
            </a:outerShdw>
          </a:effectLst>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
        <p:nvSpPr>
          <p:cNvPr id="4" name="Text Placeholder 3"/>
          <p:cNvSpPr>
            <a:spLocks noGrp="1"/>
          </p:cNvSpPr>
          <p:nvPr>
            <p:ph type="body" sz="half" idx="2"/>
          </p:nvPr>
        </p:nvSpPr>
        <p:spPr>
          <a:xfrm>
            <a:off x="838200" y="2667001"/>
            <a:ext cx="3429000" cy="2895600"/>
          </a:xfrm>
        </p:spPr>
        <p:txBody>
          <a:bodyPr vert="horz" lIns="91440" tIns="45720" rIns="91440" bIns="45720" rtlCol="0">
            <a:normAutofit/>
          </a:bodyPr>
          <a:lstStyle>
            <a:lvl1pPr marL="0" indent="0" algn="ctr">
              <a:spcBef>
                <a:spcPts val="500"/>
              </a:spcBef>
              <a:buNone/>
              <a:defRPr lang="en-US" sz="1800" kern="1200" smtClean="0">
                <a:solidFill>
                  <a:schemeClr val="tx1"/>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600"/>
              </a:spcBef>
              <a:buSzPct val="100000"/>
              <a:buFont typeface="Wingdings" pitchFamily="2" charset="2"/>
              <a:buNone/>
            </a:pPr>
            <a:r>
              <a:rPr lang="en-US" smtClean="0"/>
              <a:t>Click to edit Master text styles</a:t>
            </a:r>
          </a:p>
        </p:txBody>
      </p:sp>
      <p:sp>
        <p:nvSpPr>
          <p:cNvPr id="5" name="Date Placeholder 4"/>
          <p:cNvSpPr>
            <a:spLocks noGrp="1"/>
          </p:cNvSpPr>
          <p:nvPr>
            <p:ph type="dt" sz="half" idx="10"/>
          </p:nvPr>
        </p:nvSpPr>
        <p:spPr/>
        <p:txBody>
          <a:bodyPr/>
          <a:lstStyle/>
          <a:p>
            <a:fld id="{57501702-5197-4D7A-9CD2-02D9F8AEA1C7}" type="datetimeFigureOut">
              <a:rPr lang="en-US" smtClean="0"/>
              <a:pPr/>
              <a:t>10/15/2013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C0BA826-74DE-4023-B35F-543897BD748C}" type="slidenum">
              <a:rPr lang="en-US" smtClean="0"/>
              <a:pPr/>
              <a:t>‹#›</a:t>
            </a:fld>
            <a:endParaRPr lang="en-US" dirty="0"/>
          </a:p>
        </p:txBody>
      </p:sp>
      <p:pic>
        <p:nvPicPr>
          <p:cNvPr id="8" name="Picture 2" descr="captionAccent.png"/>
          <p:cNvPicPr>
            <a:picLocks noChangeAspect="1" noChangeArrowheads="1"/>
          </p:cNvPicPr>
          <p:nvPr/>
        </p:nvPicPr>
        <p:blipFill>
          <a:blip r:embed="rId4" cstate="print"/>
          <a:srcRect/>
          <a:stretch>
            <a:fillRect/>
          </a:stretch>
        </p:blipFill>
        <p:spPr bwMode="auto">
          <a:xfrm>
            <a:off x="838200" y="2326341"/>
            <a:ext cx="3429000" cy="240307"/>
          </a:xfrm>
          <a:prstGeom prst="rect">
            <a:avLst/>
          </a:prstGeom>
          <a:noFill/>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pic>
        <p:nvPicPr>
          <p:cNvPr id="12" name="Picture 2" descr="scrollwork-Top.png"/>
          <p:cNvPicPr>
            <a:picLocks noChangeAspect="1" noChangeArrowheads="1"/>
          </p:cNvPicPr>
          <p:nvPr/>
        </p:nvPicPr>
        <p:blipFill>
          <a:blip r:embed="rId2" cstate="print"/>
          <a:srcRect/>
          <a:stretch>
            <a:fillRect/>
          </a:stretch>
        </p:blipFill>
        <p:spPr bwMode="auto">
          <a:xfrm flipH="1">
            <a:off x="1752600" y="565897"/>
            <a:ext cx="742950" cy="361950"/>
          </a:xfrm>
          <a:prstGeom prst="rect">
            <a:avLst/>
          </a:prstGeom>
          <a:noFill/>
        </p:spPr>
      </p:pic>
      <p:pic>
        <p:nvPicPr>
          <p:cNvPr id="15" name="Picture 3" descr="scrollwork-Bottom.png"/>
          <p:cNvPicPr>
            <a:picLocks noChangeAspect="1" noChangeArrowheads="1"/>
          </p:cNvPicPr>
          <p:nvPr/>
        </p:nvPicPr>
        <p:blipFill>
          <a:blip r:embed="rId3" cstate="print"/>
          <a:srcRect/>
          <a:stretch>
            <a:fillRect/>
          </a:stretch>
        </p:blipFill>
        <p:spPr bwMode="auto">
          <a:xfrm flipH="1">
            <a:off x="1752600" y="4128247"/>
            <a:ext cx="742950" cy="361950"/>
          </a:xfrm>
          <a:prstGeom prst="rect">
            <a:avLst/>
          </a:prstGeom>
          <a:noFill/>
        </p:spPr>
      </p:pic>
      <p:pic>
        <p:nvPicPr>
          <p:cNvPr id="4099" name="Picture 3" descr="scrollwork-Bottom.png"/>
          <p:cNvPicPr>
            <a:picLocks noChangeAspect="1" noChangeArrowheads="1"/>
          </p:cNvPicPr>
          <p:nvPr/>
        </p:nvPicPr>
        <p:blipFill>
          <a:blip r:embed="rId3" cstate="print"/>
          <a:srcRect/>
          <a:stretch>
            <a:fillRect/>
          </a:stretch>
        </p:blipFill>
        <p:spPr bwMode="auto">
          <a:xfrm>
            <a:off x="6648450" y="4128247"/>
            <a:ext cx="742950" cy="361950"/>
          </a:xfrm>
          <a:prstGeom prst="rect">
            <a:avLst/>
          </a:prstGeom>
          <a:noFill/>
        </p:spPr>
      </p:pic>
      <p:pic>
        <p:nvPicPr>
          <p:cNvPr id="4098" name="Picture 2" descr="scrollwork-Top.png"/>
          <p:cNvPicPr>
            <a:picLocks noChangeAspect="1" noChangeArrowheads="1"/>
          </p:cNvPicPr>
          <p:nvPr/>
        </p:nvPicPr>
        <p:blipFill>
          <a:blip r:embed="rId2" cstate="print"/>
          <a:srcRect/>
          <a:stretch>
            <a:fillRect/>
          </a:stretch>
        </p:blipFill>
        <p:spPr bwMode="auto">
          <a:xfrm>
            <a:off x="6648450" y="565897"/>
            <a:ext cx="742950" cy="361950"/>
          </a:xfrm>
          <a:prstGeom prst="rect">
            <a:avLst/>
          </a:prstGeom>
          <a:noFill/>
        </p:spPr>
      </p:pic>
      <p:sp>
        <p:nvSpPr>
          <p:cNvPr id="2" name="Title 1"/>
          <p:cNvSpPr>
            <a:spLocks noGrp="1"/>
          </p:cNvSpPr>
          <p:nvPr>
            <p:ph type="title"/>
          </p:nvPr>
        </p:nvSpPr>
        <p:spPr>
          <a:xfrm>
            <a:off x="1280160" y="4406153"/>
            <a:ext cx="6583680" cy="784412"/>
          </a:xfrm>
        </p:spPr>
        <p:txBody>
          <a:bodyPr vert="horz" lIns="91440" tIns="45720" rIns="91440" bIns="45720" rtlCol="0" anchor="b">
            <a:noAutofit/>
          </a:bodyPr>
          <a:lstStyle>
            <a:lvl1pPr algn="ctr" defTabSz="914400" rtl="0" eaLnBrk="1" latinLnBrk="0" hangingPunct="1">
              <a:spcBef>
                <a:spcPct val="0"/>
              </a:spcBef>
              <a:buNone/>
              <a:defRPr lang="en-US" sz="3600" b="0" kern="1200" dirty="0">
                <a:solidFill>
                  <a:schemeClr val="tx1"/>
                </a:solidFill>
                <a:latin typeface="+mj-lt"/>
                <a:ea typeface="+mj-ea"/>
                <a:cs typeface="+mj-cs"/>
              </a:defRPr>
            </a:lvl1pPr>
          </a:lstStyle>
          <a:p>
            <a:r>
              <a:rPr lang="en-US" smtClean="0"/>
              <a:t>Click to edit Master title style</a:t>
            </a:r>
            <a:endParaRPr lang="en-US" dirty="0"/>
          </a:p>
        </p:txBody>
      </p:sp>
      <p:sp>
        <p:nvSpPr>
          <p:cNvPr id="3" name="Picture Placeholder 2"/>
          <p:cNvSpPr>
            <a:spLocks noGrp="1"/>
          </p:cNvSpPr>
          <p:nvPr>
            <p:ph type="pic" idx="1"/>
          </p:nvPr>
        </p:nvSpPr>
        <p:spPr>
          <a:xfrm>
            <a:off x="2286000" y="780826"/>
            <a:ext cx="4572000" cy="3467548"/>
          </a:xfrm>
          <a:solidFill>
            <a:schemeClr val="bg2"/>
          </a:solidFill>
          <a:ln w="127000">
            <a:solidFill>
              <a:schemeClr val="bg1"/>
            </a:solidFill>
            <a:miter lim="800000"/>
          </a:ln>
          <a:effectLst>
            <a:outerShdw blurRad="50800" dist="38100" dir="5400000" algn="t" rotWithShape="0">
              <a:prstClr val="black">
                <a:alpha val="25000"/>
              </a:prstClr>
            </a:outerShdw>
          </a:effectLst>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
        <p:nvSpPr>
          <p:cNvPr id="4" name="Text Placeholder 3"/>
          <p:cNvSpPr>
            <a:spLocks noGrp="1"/>
          </p:cNvSpPr>
          <p:nvPr>
            <p:ph type="body" sz="half" idx="2"/>
          </p:nvPr>
        </p:nvSpPr>
        <p:spPr>
          <a:xfrm>
            <a:off x="838200" y="5446059"/>
            <a:ext cx="7543800" cy="609600"/>
          </a:xfrm>
        </p:spPr>
        <p:txBody>
          <a:bodyPr vert="horz" lIns="91440" tIns="45720" rIns="91440" bIns="45720" rtlCol="0">
            <a:normAutofit/>
          </a:bodyPr>
          <a:lstStyle>
            <a:lvl1pPr marL="0" indent="0" algn="ctr">
              <a:spcBef>
                <a:spcPts val="0"/>
              </a:spcBef>
              <a:buNone/>
              <a:defRPr lang="en-US" sz="1600" kern="1200" smtClean="0">
                <a:solidFill>
                  <a:schemeClr val="tx1"/>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600"/>
              </a:spcBef>
              <a:buSzPct val="100000"/>
              <a:buFont typeface="Wingdings" pitchFamily="2" charset="2"/>
              <a:buNone/>
            </a:pPr>
            <a:r>
              <a:rPr lang="en-US" smtClean="0"/>
              <a:t>Click to edit Master text styles</a:t>
            </a:r>
          </a:p>
        </p:txBody>
      </p:sp>
      <p:sp>
        <p:nvSpPr>
          <p:cNvPr id="5" name="Date Placeholder 4"/>
          <p:cNvSpPr>
            <a:spLocks noGrp="1"/>
          </p:cNvSpPr>
          <p:nvPr>
            <p:ph type="dt" sz="half" idx="10"/>
          </p:nvPr>
        </p:nvSpPr>
        <p:spPr/>
        <p:txBody>
          <a:bodyPr/>
          <a:lstStyle/>
          <a:p>
            <a:fld id="{57501702-5197-4D7A-9CD2-02D9F8AEA1C7}" type="datetimeFigureOut">
              <a:rPr lang="en-US" smtClean="0"/>
              <a:pPr/>
              <a:t>10/15/2013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C0BA826-74DE-4023-B35F-543897BD748C}" type="slidenum">
              <a:rPr lang="en-US" smtClean="0"/>
              <a:pPr/>
              <a:t>‹#›</a:t>
            </a:fld>
            <a:endParaRPr lang="en-US" dirty="0"/>
          </a:p>
        </p:txBody>
      </p:sp>
      <p:pic>
        <p:nvPicPr>
          <p:cNvPr id="6146" name="Picture 2" descr="captionLongAccent.png"/>
          <p:cNvPicPr>
            <a:picLocks noChangeAspect="1" noChangeArrowheads="1"/>
          </p:cNvPicPr>
          <p:nvPr/>
        </p:nvPicPr>
        <p:blipFill>
          <a:blip r:embed="rId4" cstate="print"/>
          <a:srcRect/>
          <a:stretch>
            <a:fillRect/>
          </a:stretch>
        </p:blipFill>
        <p:spPr bwMode="auto">
          <a:xfrm>
            <a:off x="1390650" y="5204012"/>
            <a:ext cx="6362700" cy="247650"/>
          </a:xfrm>
          <a:prstGeom prst="rect">
            <a:avLst/>
          </a:prstGeom>
          <a:noFill/>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2 Pictures above Caption">
    <p:spTree>
      <p:nvGrpSpPr>
        <p:cNvPr id="1" name=""/>
        <p:cNvGrpSpPr/>
        <p:nvPr/>
      </p:nvGrpSpPr>
      <p:grpSpPr>
        <a:xfrm>
          <a:off x="0" y="0"/>
          <a:ext cx="0" cy="0"/>
          <a:chOff x="0" y="0"/>
          <a:chExt cx="0" cy="0"/>
        </a:xfrm>
      </p:grpSpPr>
      <p:pic>
        <p:nvPicPr>
          <p:cNvPr id="15" name="Picture 3" descr="scrollwork-Bottom.png"/>
          <p:cNvPicPr>
            <a:picLocks noChangeAspect="1" noChangeArrowheads="1"/>
          </p:cNvPicPr>
          <p:nvPr/>
        </p:nvPicPr>
        <p:blipFill>
          <a:blip r:embed="rId2" cstate="print"/>
          <a:srcRect/>
          <a:stretch>
            <a:fillRect/>
          </a:stretch>
        </p:blipFill>
        <p:spPr bwMode="auto">
          <a:xfrm flipH="1">
            <a:off x="993402" y="4128247"/>
            <a:ext cx="742950" cy="361950"/>
          </a:xfrm>
          <a:prstGeom prst="rect">
            <a:avLst/>
          </a:prstGeom>
          <a:noFill/>
        </p:spPr>
      </p:pic>
      <p:pic>
        <p:nvPicPr>
          <p:cNvPr id="4099" name="Picture 3" descr="scrollwork-Bottom.png"/>
          <p:cNvPicPr>
            <a:picLocks noChangeAspect="1" noChangeArrowheads="1"/>
          </p:cNvPicPr>
          <p:nvPr/>
        </p:nvPicPr>
        <p:blipFill>
          <a:blip r:embed="rId2" cstate="print"/>
          <a:srcRect/>
          <a:stretch>
            <a:fillRect/>
          </a:stretch>
        </p:blipFill>
        <p:spPr bwMode="auto">
          <a:xfrm>
            <a:off x="7407649" y="4128247"/>
            <a:ext cx="742950" cy="361950"/>
          </a:xfrm>
          <a:prstGeom prst="rect">
            <a:avLst/>
          </a:prstGeom>
          <a:noFill/>
        </p:spPr>
      </p:pic>
      <p:pic>
        <p:nvPicPr>
          <p:cNvPr id="12" name="Picture 2" descr="scrollwork-Top.png"/>
          <p:cNvPicPr>
            <a:picLocks noChangeAspect="1" noChangeArrowheads="1"/>
          </p:cNvPicPr>
          <p:nvPr/>
        </p:nvPicPr>
        <p:blipFill>
          <a:blip r:embed="rId3" cstate="print"/>
          <a:srcRect/>
          <a:stretch>
            <a:fillRect/>
          </a:stretch>
        </p:blipFill>
        <p:spPr bwMode="auto">
          <a:xfrm flipH="1">
            <a:off x="993402" y="565897"/>
            <a:ext cx="742950" cy="361950"/>
          </a:xfrm>
          <a:prstGeom prst="rect">
            <a:avLst/>
          </a:prstGeom>
          <a:noFill/>
        </p:spPr>
      </p:pic>
      <p:pic>
        <p:nvPicPr>
          <p:cNvPr id="4098" name="Picture 2" descr="scrollwork-Top.png"/>
          <p:cNvPicPr>
            <a:picLocks noChangeAspect="1" noChangeArrowheads="1"/>
          </p:cNvPicPr>
          <p:nvPr/>
        </p:nvPicPr>
        <p:blipFill>
          <a:blip r:embed="rId3" cstate="print"/>
          <a:srcRect/>
          <a:stretch>
            <a:fillRect/>
          </a:stretch>
        </p:blipFill>
        <p:spPr bwMode="auto">
          <a:xfrm>
            <a:off x="7407649" y="565897"/>
            <a:ext cx="742950" cy="361950"/>
          </a:xfrm>
          <a:prstGeom prst="rect">
            <a:avLst/>
          </a:prstGeom>
          <a:noFill/>
        </p:spPr>
      </p:pic>
      <p:sp>
        <p:nvSpPr>
          <p:cNvPr id="2" name="Title 1"/>
          <p:cNvSpPr>
            <a:spLocks noGrp="1"/>
          </p:cNvSpPr>
          <p:nvPr>
            <p:ph type="title"/>
          </p:nvPr>
        </p:nvSpPr>
        <p:spPr>
          <a:xfrm>
            <a:off x="1280160" y="4406153"/>
            <a:ext cx="6583680" cy="784412"/>
          </a:xfrm>
        </p:spPr>
        <p:txBody>
          <a:bodyPr vert="horz" lIns="91440" tIns="45720" rIns="91440" bIns="45720" rtlCol="0" anchor="b">
            <a:noAutofit/>
          </a:bodyPr>
          <a:lstStyle>
            <a:lvl1pPr algn="ctr" defTabSz="914400" rtl="0" eaLnBrk="1" latinLnBrk="0" hangingPunct="1">
              <a:spcBef>
                <a:spcPct val="0"/>
              </a:spcBef>
              <a:buNone/>
              <a:defRPr lang="en-US" sz="3600" b="0" kern="1200" dirty="0">
                <a:solidFill>
                  <a:schemeClr val="tx1"/>
                </a:solidFill>
                <a:latin typeface="+mj-lt"/>
                <a:ea typeface="+mj-ea"/>
                <a:cs typeface="+mj-cs"/>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524000" y="780826"/>
            <a:ext cx="2743200" cy="3467548"/>
          </a:xfrm>
          <a:solidFill>
            <a:schemeClr val="bg2"/>
          </a:solidFill>
          <a:ln w="127000">
            <a:solidFill>
              <a:schemeClr val="bg1"/>
            </a:solidFill>
            <a:miter lim="800000"/>
          </a:ln>
          <a:effectLst>
            <a:outerShdw blurRad="50800" dist="38100" dir="5400000" algn="t" rotWithShape="0">
              <a:prstClr val="black">
                <a:alpha val="25000"/>
              </a:prstClr>
            </a:outerShdw>
          </a:effectLst>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
        <p:nvSpPr>
          <p:cNvPr id="4" name="Text Placeholder 3"/>
          <p:cNvSpPr>
            <a:spLocks noGrp="1"/>
          </p:cNvSpPr>
          <p:nvPr>
            <p:ph type="body" sz="half" idx="2"/>
          </p:nvPr>
        </p:nvSpPr>
        <p:spPr>
          <a:xfrm>
            <a:off x="838200" y="5446059"/>
            <a:ext cx="7543800" cy="609600"/>
          </a:xfrm>
        </p:spPr>
        <p:txBody>
          <a:bodyPr vert="horz" lIns="91440" tIns="45720" rIns="91440" bIns="45720" rtlCol="0">
            <a:normAutofit/>
          </a:bodyPr>
          <a:lstStyle>
            <a:lvl1pPr marL="0" indent="0" algn="ctr">
              <a:spcBef>
                <a:spcPts val="0"/>
              </a:spcBef>
              <a:buNone/>
              <a:defRPr lang="en-US" sz="1600" kern="1200" smtClean="0">
                <a:solidFill>
                  <a:schemeClr val="tx1"/>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600"/>
              </a:spcBef>
              <a:buSzPct val="100000"/>
              <a:buFont typeface="Wingdings" pitchFamily="2" charset="2"/>
              <a:buNone/>
            </a:pPr>
            <a:r>
              <a:rPr lang="en-US" smtClean="0"/>
              <a:t>Click to edit Master text styles</a:t>
            </a:r>
          </a:p>
        </p:txBody>
      </p:sp>
      <p:sp>
        <p:nvSpPr>
          <p:cNvPr id="5" name="Date Placeholder 4"/>
          <p:cNvSpPr>
            <a:spLocks noGrp="1"/>
          </p:cNvSpPr>
          <p:nvPr>
            <p:ph type="dt" sz="half" idx="10"/>
          </p:nvPr>
        </p:nvSpPr>
        <p:spPr/>
        <p:txBody>
          <a:bodyPr/>
          <a:lstStyle/>
          <a:p>
            <a:fld id="{57501702-5197-4D7A-9CD2-02D9F8AEA1C7}" type="datetimeFigureOut">
              <a:rPr lang="en-US" smtClean="0"/>
              <a:pPr/>
              <a:t>10/15/2013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C0BA826-74DE-4023-B35F-543897BD748C}" type="slidenum">
              <a:rPr lang="en-US" smtClean="0"/>
              <a:pPr/>
              <a:t>‹#›</a:t>
            </a:fld>
            <a:endParaRPr lang="en-US" dirty="0"/>
          </a:p>
        </p:txBody>
      </p:sp>
      <p:pic>
        <p:nvPicPr>
          <p:cNvPr id="6146" name="Picture 2" descr="captionLongAccent.png"/>
          <p:cNvPicPr>
            <a:picLocks noChangeAspect="1" noChangeArrowheads="1"/>
          </p:cNvPicPr>
          <p:nvPr/>
        </p:nvPicPr>
        <p:blipFill>
          <a:blip r:embed="rId4" cstate="print"/>
          <a:srcRect/>
          <a:stretch>
            <a:fillRect/>
          </a:stretch>
        </p:blipFill>
        <p:spPr bwMode="auto">
          <a:xfrm>
            <a:off x="1390650" y="5204012"/>
            <a:ext cx="6362700" cy="247650"/>
          </a:xfrm>
          <a:prstGeom prst="rect">
            <a:avLst/>
          </a:prstGeom>
          <a:noFill/>
        </p:spPr>
      </p:pic>
      <p:sp>
        <p:nvSpPr>
          <p:cNvPr id="14" name="Picture Placeholder 2"/>
          <p:cNvSpPr>
            <a:spLocks noGrp="1"/>
          </p:cNvSpPr>
          <p:nvPr>
            <p:ph type="pic" idx="13"/>
          </p:nvPr>
        </p:nvSpPr>
        <p:spPr>
          <a:xfrm>
            <a:off x="4912659" y="780826"/>
            <a:ext cx="2743200" cy="3467548"/>
          </a:xfrm>
          <a:solidFill>
            <a:schemeClr val="bg2"/>
          </a:solidFill>
          <a:ln w="127000">
            <a:solidFill>
              <a:schemeClr val="bg1"/>
            </a:solidFill>
            <a:miter lim="800000"/>
          </a:ln>
          <a:effectLst>
            <a:outerShdw blurRad="50800" dist="38100" dir="5400000" algn="t" rotWithShape="0">
              <a:prstClr val="black">
                <a:alpha val="25000"/>
              </a:prstClr>
            </a:outerShdw>
          </a:effectLst>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2" descr="pageAccent-Full.png"/>
          <p:cNvPicPr>
            <a:picLocks noChangeAspect="1" noChangeArrowheads="1"/>
          </p:cNvPicPr>
          <p:nvPr/>
        </p:nvPicPr>
        <p:blipFill>
          <a:blip r:embed="rId2" cstate="print"/>
          <a:srcRect/>
          <a:stretch>
            <a:fillRect/>
          </a:stretch>
        </p:blipFill>
        <p:spPr bwMode="auto">
          <a:xfrm>
            <a:off x="595313" y="1689847"/>
            <a:ext cx="7953375" cy="304800"/>
          </a:xfrm>
          <a:prstGeom prst="rect">
            <a:avLst/>
          </a:prstGeom>
          <a:noFill/>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2084294"/>
            <a:ext cx="7543800" cy="3639670"/>
          </a:xfrm>
        </p:spPr>
        <p:txBody>
          <a:bodyPr vert="eaVert"/>
          <a:lstStyle>
            <a:lvl5pPr>
              <a:defRPr/>
            </a:lvl5pPr>
            <a:lvl6pPr marL="2286000">
              <a:defRPr/>
            </a:lvl6pPr>
            <a:lvl7pPr marL="2286000">
              <a:defRPr/>
            </a:lvl7pPr>
            <a:lvl8pPr marL="2286000">
              <a:defRPr/>
            </a:lvl8pPr>
            <a:lvl9pPr marL="2286000">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7501702-5197-4D7A-9CD2-02D9F8AEA1C7}" type="datetimeFigureOut">
              <a:rPr lang="en-US" smtClean="0"/>
              <a:pPr/>
              <a:t>10/15/2013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C0BA826-74DE-4023-B35F-543897BD748C}" type="slidenum">
              <a:rPr lang="en-US" smtClean="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6600" y="922048"/>
            <a:ext cx="1676400" cy="481488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922048"/>
            <a:ext cx="5638800" cy="4814888"/>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7501702-5197-4D7A-9CD2-02D9F8AEA1C7}" type="datetimeFigureOut">
              <a:rPr lang="en-US" smtClean="0"/>
              <a:pPr/>
              <a:t>10/15/2013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C0BA826-74DE-4023-B35F-543897BD748C}" type="slidenum">
              <a:rPr lang="en-US" smtClean="0"/>
              <a:pPr/>
              <a:t>‹#›</a:t>
            </a:fld>
            <a:endParaRPr lang="en-US" dirty="0"/>
          </a:p>
        </p:txBody>
      </p:sp>
      <p:pic>
        <p:nvPicPr>
          <p:cNvPr id="5122" name="Picture 2" descr="verticalAccent.png"/>
          <p:cNvPicPr>
            <a:picLocks noChangeAspect="1" noChangeArrowheads="1"/>
          </p:cNvPicPr>
          <p:nvPr/>
        </p:nvPicPr>
        <p:blipFill>
          <a:blip r:embed="rId2" cstate="print"/>
          <a:srcRect/>
          <a:stretch>
            <a:fillRect/>
          </a:stretch>
        </p:blipFill>
        <p:spPr bwMode="auto">
          <a:xfrm>
            <a:off x="6626225" y="860612"/>
            <a:ext cx="247364" cy="4937760"/>
          </a:xfrm>
          <a:prstGeom prst="rect">
            <a:avLst/>
          </a:prstGeom>
          <a:noFill/>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7501702-5197-4D7A-9CD2-02D9F8AEA1C7}" type="datetimeFigureOut">
              <a:rPr lang="en-US" smtClean="0"/>
              <a:pPr/>
              <a:t>10/15/2013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C0BA826-74DE-4023-B35F-543897BD748C}" type="slidenum">
              <a:rPr lang="en-US" smtClean="0"/>
              <a:pPr/>
              <a:t>‹#›</a:t>
            </a:fld>
            <a:endParaRPr lang="en-US" dirty="0"/>
          </a:p>
        </p:txBody>
      </p:sp>
      <p:pic>
        <p:nvPicPr>
          <p:cNvPr id="7" name="Picture 2" descr="pageAccent-Full.png"/>
          <p:cNvPicPr>
            <a:picLocks noChangeAspect="1" noChangeArrowheads="1"/>
          </p:cNvPicPr>
          <p:nvPr/>
        </p:nvPicPr>
        <p:blipFill>
          <a:blip r:embed="rId2" cstate="print"/>
          <a:srcRect/>
          <a:stretch>
            <a:fillRect/>
          </a:stretch>
        </p:blipFill>
        <p:spPr bwMode="auto">
          <a:xfrm>
            <a:off x="595313" y="1689847"/>
            <a:ext cx="7953375" cy="304800"/>
          </a:xfrm>
          <a:prstGeom prst="rect">
            <a:avLst/>
          </a:prstGeom>
          <a:noFill/>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with Picture">
    <p:bg>
      <p:bgRef idx="1002">
        <a:schemeClr val="bg2"/>
      </p:bgRef>
    </p:bg>
    <p:spTree>
      <p:nvGrpSpPr>
        <p:cNvPr id="1" name=""/>
        <p:cNvGrpSpPr/>
        <p:nvPr/>
      </p:nvGrpSpPr>
      <p:grpSpPr>
        <a:xfrm>
          <a:off x="0" y="0"/>
          <a:ext cx="0" cy="0"/>
          <a:chOff x="0" y="0"/>
          <a:chExt cx="0" cy="0"/>
        </a:xfrm>
      </p:grpSpPr>
      <p:pic>
        <p:nvPicPr>
          <p:cNvPr id="8" name="Picture 7" descr="coverEmboss.pn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ctrTitle"/>
          </p:nvPr>
        </p:nvSpPr>
        <p:spPr>
          <a:xfrm>
            <a:off x="1102519" y="4038600"/>
            <a:ext cx="6938963" cy="1174376"/>
          </a:xfrm>
        </p:spPr>
        <p:txBody>
          <a:bodyPr anchor="b" anchorCtr="0">
            <a:noAutofit/>
          </a:bodyPr>
          <a:lstStyle>
            <a:lvl1pPr>
              <a:lnSpc>
                <a:spcPct val="95000"/>
              </a:lnSpc>
              <a:defRPr sz="5200"/>
            </a:lvl1pPr>
          </a:lstStyle>
          <a:p>
            <a:r>
              <a:rPr lang="en-US" smtClean="0"/>
              <a:t>Click to edit Master title style</a:t>
            </a:r>
            <a:endParaRPr lang="en-US" dirty="0"/>
          </a:p>
        </p:txBody>
      </p:sp>
      <p:sp>
        <p:nvSpPr>
          <p:cNvPr id="3" name="Subtitle 2"/>
          <p:cNvSpPr>
            <a:spLocks noGrp="1"/>
          </p:cNvSpPr>
          <p:nvPr>
            <p:ph type="subTitle" idx="1"/>
          </p:nvPr>
        </p:nvSpPr>
        <p:spPr>
          <a:xfrm>
            <a:off x="1102520" y="5212977"/>
            <a:ext cx="6938961" cy="775447"/>
          </a:xfrm>
        </p:spPr>
        <p:txBody>
          <a:bodyPr>
            <a:normAutofit/>
          </a:bodyPr>
          <a:lstStyle>
            <a:lvl1pPr marL="0" indent="0" algn="ctr">
              <a:spcBef>
                <a:spcPts val="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5907741" y="6214969"/>
            <a:ext cx="2133600" cy="275478"/>
          </a:xfrm>
        </p:spPr>
        <p:txBody>
          <a:bodyPr/>
          <a:lstStyle>
            <a:lvl1pPr>
              <a:defRPr>
                <a:solidFill>
                  <a:schemeClr val="bg2">
                    <a:lumMod val="60000"/>
                    <a:lumOff val="40000"/>
                  </a:schemeClr>
                </a:solidFill>
              </a:defRPr>
            </a:lvl1pPr>
          </a:lstStyle>
          <a:p>
            <a:fld id="{57501702-5197-4D7A-9CD2-02D9F8AEA1C7}" type="datetimeFigureOut">
              <a:rPr lang="en-US" smtClean="0"/>
              <a:pPr/>
              <a:t>10/15/2013</a:t>
            </a:fld>
            <a:endParaRPr lang="en-US" dirty="0"/>
          </a:p>
        </p:txBody>
      </p:sp>
      <p:sp>
        <p:nvSpPr>
          <p:cNvPr id="5" name="Footer Placeholder 4"/>
          <p:cNvSpPr>
            <a:spLocks noGrp="1"/>
          </p:cNvSpPr>
          <p:nvPr>
            <p:ph type="ftr" sz="quarter" idx="11"/>
          </p:nvPr>
        </p:nvSpPr>
        <p:spPr>
          <a:xfrm>
            <a:off x="1102659" y="6214969"/>
            <a:ext cx="2895600" cy="275478"/>
          </a:xfrm>
        </p:spPr>
        <p:txBody>
          <a:bodyPr/>
          <a:lstStyle>
            <a:lvl1pPr>
              <a:defRPr>
                <a:solidFill>
                  <a:schemeClr val="bg2">
                    <a:lumMod val="60000"/>
                    <a:lumOff val="40000"/>
                  </a:schemeClr>
                </a:solidFill>
              </a:defRPr>
            </a:lvl1pPr>
          </a:lstStyle>
          <a:p>
            <a:endParaRPr lang="en-US" dirty="0"/>
          </a:p>
        </p:txBody>
      </p:sp>
      <p:sp>
        <p:nvSpPr>
          <p:cNvPr id="6" name="Slide Number Placeholder 5"/>
          <p:cNvSpPr>
            <a:spLocks noGrp="1"/>
          </p:cNvSpPr>
          <p:nvPr>
            <p:ph type="sldNum" sz="quarter" idx="12"/>
          </p:nvPr>
        </p:nvSpPr>
        <p:spPr>
          <a:xfrm>
            <a:off x="4343400" y="6214969"/>
            <a:ext cx="457200" cy="275478"/>
          </a:xfrm>
        </p:spPr>
        <p:txBody>
          <a:bodyPr/>
          <a:lstStyle>
            <a:lvl1pPr>
              <a:defRPr>
                <a:solidFill>
                  <a:schemeClr val="bg2">
                    <a:lumMod val="60000"/>
                    <a:lumOff val="40000"/>
                  </a:schemeClr>
                </a:solidFill>
              </a:defRPr>
            </a:lvl1pPr>
          </a:lstStyle>
          <a:p>
            <a:fld id="{BC0BA826-74DE-4023-B35F-543897BD748C}" type="slidenum">
              <a:rPr lang="en-US" smtClean="0"/>
              <a:pPr/>
              <a:t>‹#›</a:t>
            </a:fld>
            <a:endParaRPr lang="en-US" dirty="0"/>
          </a:p>
        </p:txBody>
      </p:sp>
      <p:pic>
        <p:nvPicPr>
          <p:cNvPr id="9" name="Picture 8" descr="coverAccentBottom.png"/>
          <p:cNvPicPr>
            <a:picLocks noChangeAspect="1"/>
          </p:cNvPicPr>
          <p:nvPr/>
        </p:nvPicPr>
        <p:blipFill>
          <a:blip r:embed="rId3" cstate="print"/>
          <a:stretch>
            <a:fillRect/>
          </a:stretch>
        </p:blipFill>
        <p:spPr>
          <a:xfrm>
            <a:off x="914400" y="3915801"/>
            <a:ext cx="7315200" cy="400705"/>
          </a:xfrm>
          <a:prstGeom prst="rect">
            <a:avLst/>
          </a:prstGeom>
        </p:spPr>
      </p:pic>
      <p:sp>
        <p:nvSpPr>
          <p:cNvPr id="11" name="Picture Placeholder 2"/>
          <p:cNvSpPr>
            <a:spLocks noGrp="1"/>
          </p:cNvSpPr>
          <p:nvPr>
            <p:ph type="pic" idx="13"/>
          </p:nvPr>
        </p:nvSpPr>
        <p:spPr>
          <a:xfrm>
            <a:off x="1188720" y="1004455"/>
            <a:ext cx="6766560" cy="2729345"/>
          </a:xfrm>
          <a:solidFill>
            <a:schemeClr val="bg2"/>
          </a:solidFill>
          <a:ln w="127000">
            <a:solidFill>
              <a:schemeClr val="tx1"/>
            </a:solidFill>
            <a:miter lim="800000"/>
          </a:ln>
          <a:effectLst>
            <a:outerShdw blurRad="50800" dist="38100" dir="5400000" algn="t" rotWithShape="0">
              <a:prstClr val="black">
                <a:alpha val="25000"/>
              </a:prstClr>
            </a:outerShdw>
          </a:effectLst>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16012" y="1904998"/>
            <a:ext cx="6938964" cy="1582271"/>
          </a:xfrm>
        </p:spPr>
        <p:txBody>
          <a:bodyPr vert="horz" lIns="91440" tIns="45720" rIns="91440" bIns="45720" rtlCol="0" anchor="b" anchorCtr="0">
            <a:noAutofit/>
          </a:bodyPr>
          <a:lstStyle>
            <a:lvl1pPr algn="ctr" defTabSz="914400" rtl="0" eaLnBrk="1" latinLnBrk="0" hangingPunct="1">
              <a:lnSpc>
                <a:spcPct val="95000"/>
              </a:lnSpc>
              <a:spcBef>
                <a:spcPct val="0"/>
              </a:spcBef>
              <a:buNone/>
              <a:defRPr lang="en-US" sz="5600" kern="1200">
                <a:solidFill>
                  <a:schemeClr val="tx1"/>
                </a:solidFill>
                <a:latin typeface="+mj-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1116012" y="3487271"/>
            <a:ext cx="6938960" cy="1143000"/>
          </a:xfrm>
        </p:spPr>
        <p:txBody>
          <a:bodyPr vert="horz" lIns="91440" tIns="45720" rIns="91440" bIns="45720" rtlCol="0">
            <a:normAutofit/>
          </a:bodyPr>
          <a:lstStyle>
            <a:lvl1pPr marL="0" indent="0" algn="ctr" defTabSz="914400" rtl="0" eaLnBrk="1" latinLnBrk="0" hangingPunct="1">
              <a:spcBef>
                <a:spcPts val="300"/>
              </a:spcBef>
              <a:buSzPct val="100000"/>
              <a:buFont typeface="Wingdings" pitchFamily="2" charset="2"/>
              <a:buNone/>
              <a:defRPr lang="en-US" sz="1800" kern="1200" smtClean="0">
                <a:solidFill>
                  <a:schemeClr val="tx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7501702-5197-4D7A-9CD2-02D9F8AEA1C7}" type="datetimeFigureOut">
              <a:rPr lang="en-US" smtClean="0"/>
              <a:pPr/>
              <a:t>10/15/2013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C0BA826-74DE-4023-B35F-543897BD748C}" type="slidenum">
              <a:rPr lang="en-US" smtClean="0"/>
              <a:pPr/>
              <a:t>‹#›</a:t>
            </a:fld>
            <a:endParaRPr lang="en-US" dirty="0"/>
          </a:p>
        </p:txBody>
      </p:sp>
      <p:pic>
        <p:nvPicPr>
          <p:cNvPr id="1026" name="Picture 2" descr="SectionAccentTop.png"/>
          <p:cNvPicPr>
            <a:picLocks noChangeAspect="1" noChangeArrowheads="1"/>
          </p:cNvPicPr>
          <p:nvPr/>
        </p:nvPicPr>
        <p:blipFill>
          <a:blip r:embed="rId2" cstate="print"/>
          <a:srcRect/>
          <a:stretch>
            <a:fillRect/>
          </a:stretch>
        </p:blipFill>
        <p:spPr bwMode="auto">
          <a:xfrm>
            <a:off x="914400" y="1618488"/>
            <a:ext cx="7315200" cy="356382"/>
          </a:xfrm>
          <a:prstGeom prst="rect">
            <a:avLst/>
          </a:prstGeom>
          <a:noFill/>
        </p:spPr>
      </p:pic>
      <p:pic>
        <p:nvPicPr>
          <p:cNvPr id="1027" name="Picture 3" descr="SectionAccentBottom.png"/>
          <p:cNvPicPr>
            <a:picLocks noChangeAspect="1" noChangeArrowheads="1"/>
          </p:cNvPicPr>
          <p:nvPr/>
        </p:nvPicPr>
        <p:blipFill>
          <a:blip r:embed="rId3" cstate="print"/>
          <a:srcRect/>
          <a:stretch>
            <a:fillRect/>
          </a:stretch>
        </p:blipFill>
        <p:spPr bwMode="auto">
          <a:xfrm>
            <a:off x="914400" y="4690872"/>
            <a:ext cx="7315200" cy="356382"/>
          </a:xfrm>
          <a:prstGeom prst="rect">
            <a:avLst/>
          </a:prstGeom>
          <a:noFill/>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2" descr="pageAccent-Full.png"/>
          <p:cNvPicPr>
            <a:picLocks noChangeAspect="1" noChangeArrowheads="1"/>
          </p:cNvPicPr>
          <p:nvPr/>
        </p:nvPicPr>
        <p:blipFill>
          <a:blip r:embed="rId2" cstate="print"/>
          <a:srcRect/>
          <a:stretch>
            <a:fillRect/>
          </a:stretch>
        </p:blipFill>
        <p:spPr bwMode="auto">
          <a:xfrm>
            <a:off x="595313" y="1689847"/>
            <a:ext cx="7953375" cy="304800"/>
          </a:xfrm>
          <a:prstGeom prst="rect">
            <a:avLst/>
          </a:prstGeom>
          <a:noFill/>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2084293"/>
            <a:ext cx="3429000" cy="3639312"/>
          </a:xfrm>
        </p:spPr>
        <p:txBody>
          <a:bodyPr>
            <a:normAutofit/>
          </a:bodyPr>
          <a:lstStyle>
            <a:lvl1pPr marL="282575" indent="-282575">
              <a:defRPr sz="2000"/>
            </a:lvl1pPr>
            <a:lvl2pPr marL="573088" indent="-282575">
              <a:defRPr sz="1800"/>
            </a:lvl2pPr>
            <a:lvl3pPr marL="855663" indent="-282575">
              <a:defRPr sz="1800"/>
            </a:lvl3pPr>
            <a:lvl4pPr marL="1146175" indent="-282575">
              <a:defRPr sz="1800"/>
            </a:lvl4pPr>
            <a:lvl5pPr marL="1430338" indent="-282575">
              <a:defRPr sz="1800"/>
            </a:lvl5pPr>
            <a:lvl6pPr marL="1712913" indent="-282575">
              <a:defRPr sz="1800"/>
            </a:lvl6pPr>
            <a:lvl7pPr marL="2003425" indent="-282575">
              <a:defRPr sz="1800"/>
            </a:lvl7pPr>
            <a:lvl8pPr marL="2286000" indent="-282575">
              <a:defRPr sz="1800"/>
            </a:lvl8pPr>
            <a:lvl9pPr marL="2568575" indent="-282575">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Content Placeholder 3"/>
          <p:cNvSpPr>
            <a:spLocks noGrp="1"/>
          </p:cNvSpPr>
          <p:nvPr>
            <p:ph sz="half" idx="2"/>
          </p:nvPr>
        </p:nvSpPr>
        <p:spPr>
          <a:xfrm>
            <a:off x="4926106" y="2084293"/>
            <a:ext cx="3429000" cy="3639312"/>
          </a:xfrm>
        </p:spPr>
        <p:txBody>
          <a:bodyPr>
            <a:normAutofit/>
          </a:bodyPr>
          <a:lstStyle>
            <a:lvl1pPr marL="282575" indent="-282575">
              <a:defRPr sz="2000"/>
            </a:lvl1pPr>
            <a:lvl2pPr marL="573088" indent="-282575">
              <a:defRPr sz="1800"/>
            </a:lvl2pPr>
            <a:lvl3pPr marL="855663" indent="-282575">
              <a:defRPr sz="1800"/>
            </a:lvl3pPr>
            <a:lvl4pPr marL="1146175" indent="-282575">
              <a:defRPr sz="1800"/>
            </a:lvl4pPr>
            <a:lvl5pPr marL="1430338" indent="-282575">
              <a:defRPr sz="1800"/>
            </a:lvl5pPr>
            <a:lvl6pPr marL="1712913" indent="-282575">
              <a:defRPr sz="1800"/>
            </a:lvl6pPr>
            <a:lvl7pPr marL="2005013" indent="-282575">
              <a:defRPr sz="1800"/>
            </a:lvl7pPr>
            <a:lvl8pPr marL="2287588" indent="-282575">
              <a:defRPr sz="1800"/>
            </a:lvl8pPr>
            <a:lvl9pPr marL="2568575" indent="-2809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7501702-5197-4D7A-9CD2-02D9F8AEA1C7}" type="datetimeFigureOut">
              <a:rPr lang="en-US" smtClean="0"/>
              <a:pPr/>
              <a:t>10/15/2013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C0BA826-74DE-4023-B35F-543897BD748C}"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2" descr="pageAccent-Full.png"/>
          <p:cNvPicPr>
            <a:picLocks noChangeAspect="1" noChangeArrowheads="1"/>
          </p:cNvPicPr>
          <p:nvPr/>
        </p:nvPicPr>
        <p:blipFill>
          <a:blip r:embed="rId2" cstate="print"/>
          <a:srcRect/>
          <a:stretch>
            <a:fillRect/>
          </a:stretch>
        </p:blipFill>
        <p:spPr bwMode="auto">
          <a:xfrm>
            <a:off x="595313" y="1689847"/>
            <a:ext cx="7953375" cy="304800"/>
          </a:xfrm>
          <a:prstGeom prst="rect">
            <a:avLst/>
          </a:prstGeom>
          <a:noFill/>
        </p:spPr>
      </p:pic>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181100" y="1839913"/>
            <a:ext cx="2743200" cy="903287"/>
          </a:xfrm>
        </p:spPr>
        <p:txBody>
          <a:bodyPr anchor="ctr" anchorCtr="0">
            <a:noAutofit/>
          </a:bodyPr>
          <a:lstStyle>
            <a:lvl1pPr marL="0" indent="0" algn="ctr">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8200" y="2971800"/>
            <a:ext cx="3429000" cy="2751804"/>
          </a:xfrm>
        </p:spPr>
        <p:txBody>
          <a:bodyPr>
            <a:normAutofit/>
          </a:bodyPr>
          <a:lstStyle>
            <a:lvl1pPr marL="282575" indent="-282575">
              <a:defRPr sz="1800"/>
            </a:lvl1pPr>
            <a:lvl2pPr marL="573088" indent="-282575">
              <a:defRPr sz="1800"/>
            </a:lvl2pPr>
            <a:lvl3pPr marL="855663" indent="-282575">
              <a:defRPr sz="1800"/>
            </a:lvl3pPr>
            <a:lvl4pPr marL="1146175" indent="-282575">
              <a:defRPr sz="1800"/>
            </a:lvl4pPr>
            <a:lvl5pPr marL="1430338" indent="-284163">
              <a:defRPr sz="1800"/>
            </a:lvl5pPr>
            <a:lvl6pPr marL="1712913" indent="-282575">
              <a:defRPr sz="1600"/>
            </a:lvl6pPr>
            <a:lvl7pPr marL="2003425" indent="-282575">
              <a:defRPr sz="1600"/>
            </a:lvl7pPr>
            <a:lvl8pPr marL="2286000" indent="-282575">
              <a:defRPr sz="1600"/>
            </a:lvl8pPr>
            <a:lvl9pPr marL="2568575" indent="-282575">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Text Placeholder 4"/>
          <p:cNvSpPr>
            <a:spLocks noGrp="1"/>
          </p:cNvSpPr>
          <p:nvPr>
            <p:ph type="body" sz="quarter" idx="3"/>
          </p:nvPr>
        </p:nvSpPr>
        <p:spPr>
          <a:xfrm>
            <a:off x="5269006" y="1839913"/>
            <a:ext cx="2743200" cy="903287"/>
          </a:xfrm>
        </p:spPr>
        <p:txBody>
          <a:bodyPr anchor="ctr" anchorCtr="0">
            <a:noAutofit/>
          </a:bodyPr>
          <a:lstStyle>
            <a:lvl1pPr marL="0" indent="0" algn="ctr">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926106" y="2971800"/>
            <a:ext cx="3429000" cy="2751804"/>
          </a:xfrm>
        </p:spPr>
        <p:txBody>
          <a:bodyPr>
            <a:normAutofit/>
          </a:bodyPr>
          <a:lstStyle>
            <a:lvl1pPr marL="282575" indent="-282575">
              <a:defRPr sz="1800"/>
            </a:lvl1pPr>
            <a:lvl2pPr marL="573088" indent="-282575">
              <a:defRPr sz="1800"/>
            </a:lvl2pPr>
            <a:lvl3pPr marL="855663" indent="-282575">
              <a:defRPr sz="1800"/>
            </a:lvl3pPr>
            <a:lvl4pPr marL="1146175" indent="-282575">
              <a:defRPr sz="1800"/>
            </a:lvl4pPr>
            <a:lvl5pPr marL="1430338" indent="-282575">
              <a:defRPr sz="1800"/>
            </a:lvl5pPr>
            <a:lvl6pPr marL="1712913" indent="-282575">
              <a:defRPr sz="1600"/>
            </a:lvl6pPr>
            <a:lvl7pPr marL="2003425" indent="-282575">
              <a:defRPr sz="1600"/>
            </a:lvl7pPr>
            <a:lvl8pPr marL="2286000" indent="-282575">
              <a:defRPr sz="1600"/>
            </a:lvl8pPr>
            <a:lvl9pPr marL="2568575" indent="-282575">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7501702-5197-4D7A-9CD2-02D9F8AEA1C7}" type="datetimeFigureOut">
              <a:rPr lang="en-US" smtClean="0"/>
              <a:pPr/>
              <a:t>10/15/2013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C0BA826-74DE-4023-B35F-543897BD748C}" type="slidenum">
              <a:rPr lang="en-US" smtClean="0"/>
              <a:pPr/>
              <a:t>‹#›</a:t>
            </a:fld>
            <a:endParaRPr lang="en-US" dirty="0"/>
          </a:p>
        </p:txBody>
      </p:sp>
      <p:pic>
        <p:nvPicPr>
          <p:cNvPr id="2050" name="Picture 2" descr="comparisonRule.png"/>
          <p:cNvPicPr>
            <a:picLocks noChangeAspect="1" noChangeArrowheads="1"/>
          </p:cNvPicPr>
          <p:nvPr/>
        </p:nvPicPr>
        <p:blipFill>
          <a:blip r:embed="rId3" cstate="print"/>
          <a:srcRect/>
          <a:stretch>
            <a:fillRect/>
          </a:stretch>
        </p:blipFill>
        <p:spPr bwMode="auto">
          <a:xfrm>
            <a:off x="1247775" y="2686050"/>
            <a:ext cx="2609850" cy="133350"/>
          </a:xfrm>
          <a:prstGeom prst="rect">
            <a:avLst/>
          </a:prstGeom>
          <a:noFill/>
        </p:spPr>
      </p:pic>
      <p:pic>
        <p:nvPicPr>
          <p:cNvPr id="12" name="Picture 2" descr="comparisonRule.png"/>
          <p:cNvPicPr>
            <a:picLocks noChangeAspect="1" noChangeArrowheads="1"/>
          </p:cNvPicPr>
          <p:nvPr/>
        </p:nvPicPr>
        <p:blipFill>
          <a:blip r:embed="rId3" cstate="print"/>
          <a:srcRect/>
          <a:stretch>
            <a:fillRect/>
          </a:stretch>
        </p:blipFill>
        <p:spPr bwMode="auto">
          <a:xfrm>
            <a:off x="5335681" y="2686050"/>
            <a:ext cx="2609850" cy="133350"/>
          </a:xfrm>
          <a:prstGeom prst="rect">
            <a:avLst/>
          </a:prstGeom>
          <a:noFill/>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2" descr="pageAccent-Full.png"/>
          <p:cNvPicPr>
            <a:picLocks noChangeAspect="1" noChangeArrowheads="1"/>
          </p:cNvPicPr>
          <p:nvPr/>
        </p:nvPicPr>
        <p:blipFill>
          <a:blip r:embed="rId2" cstate="print"/>
          <a:srcRect/>
          <a:stretch>
            <a:fillRect/>
          </a:stretch>
        </p:blipFill>
        <p:spPr bwMode="auto">
          <a:xfrm>
            <a:off x="595313" y="1689847"/>
            <a:ext cx="7953375" cy="304800"/>
          </a:xfrm>
          <a:prstGeom prst="rect">
            <a:avLst/>
          </a:prstGeom>
          <a:noFill/>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7501702-5197-4D7A-9CD2-02D9F8AEA1C7}" type="datetimeFigureOut">
              <a:rPr lang="en-US" smtClean="0"/>
              <a:pPr/>
              <a:t>10/15/2013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C0BA826-74DE-4023-B35F-543897BD748C}"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501702-5197-4D7A-9CD2-02D9F8AEA1C7}" type="datetimeFigureOut">
              <a:rPr lang="en-US" smtClean="0"/>
              <a:pPr/>
              <a:t>10/15/2013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C0BA826-74DE-4023-B35F-543897BD748C}"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8200" y="914400"/>
            <a:ext cx="3429000" cy="1371600"/>
          </a:xfrm>
        </p:spPr>
        <p:txBody>
          <a:bodyPr anchor="b">
            <a:noAutofit/>
          </a:bodyPr>
          <a:lstStyle>
            <a:lvl1pPr algn="ctr">
              <a:defRPr sz="3600" b="0"/>
            </a:lvl1pPr>
          </a:lstStyle>
          <a:p>
            <a:r>
              <a:rPr lang="en-US" smtClean="0"/>
              <a:t>Click to edit Master title style</a:t>
            </a:r>
            <a:endParaRPr lang="en-US" dirty="0"/>
          </a:p>
        </p:txBody>
      </p:sp>
      <p:sp>
        <p:nvSpPr>
          <p:cNvPr id="3" name="Content Placeholder 2"/>
          <p:cNvSpPr>
            <a:spLocks noGrp="1"/>
          </p:cNvSpPr>
          <p:nvPr>
            <p:ph idx="1"/>
          </p:nvPr>
        </p:nvSpPr>
        <p:spPr>
          <a:xfrm>
            <a:off x="4926106" y="914400"/>
            <a:ext cx="3429000" cy="4815841"/>
          </a:xfrm>
        </p:spPr>
        <p:txBody>
          <a:bodyPr>
            <a:normAutofit/>
          </a:bodyPr>
          <a:lstStyle>
            <a:lvl1pPr marL="341313" indent="-341313">
              <a:defRPr sz="2200"/>
            </a:lvl1pPr>
            <a:lvl2pPr marL="631825" indent="-284163">
              <a:defRPr sz="2000"/>
            </a:lvl2pPr>
            <a:lvl3pPr marL="914400" indent="-284163">
              <a:defRPr sz="1800"/>
            </a:lvl3pPr>
            <a:lvl4pPr marL="1196975" indent="-284163">
              <a:defRPr sz="1800"/>
            </a:lvl4pPr>
            <a:lvl5pPr marL="1487488" indent="-284163">
              <a:defRPr sz="1800"/>
            </a:lvl5pPr>
            <a:lvl6pPr marL="1770063" indent="-284163">
              <a:defRPr sz="1800"/>
            </a:lvl6pPr>
            <a:lvl7pPr marL="2060575" indent="-284163">
              <a:defRPr sz="1800"/>
            </a:lvl7pPr>
            <a:lvl8pPr marL="2344738" indent="-284163">
              <a:defRPr sz="1800"/>
            </a:lvl8pPr>
            <a:lvl9pPr marL="2627313" indent="-284163">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8200" y="2667001"/>
            <a:ext cx="3429000" cy="2895600"/>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7501702-5197-4D7A-9CD2-02D9F8AEA1C7}" type="datetimeFigureOut">
              <a:rPr lang="en-US" smtClean="0"/>
              <a:pPr/>
              <a:t>10/15/2013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C0BA826-74DE-4023-B35F-543897BD748C}" type="slidenum">
              <a:rPr lang="en-US" smtClean="0"/>
              <a:pPr/>
              <a:t>‹#›</a:t>
            </a:fld>
            <a:endParaRPr lang="en-US" dirty="0"/>
          </a:p>
        </p:txBody>
      </p:sp>
      <p:pic>
        <p:nvPicPr>
          <p:cNvPr id="3074" name="Picture 2" descr="captionAccent.png"/>
          <p:cNvPicPr>
            <a:picLocks noChangeAspect="1" noChangeArrowheads="1"/>
          </p:cNvPicPr>
          <p:nvPr/>
        </p:nvPicPr>
        <p:blipFill>
          <a:blip r:embed="rId2" cstate="print"/>
          <a:srcRect/>
          <a:stretch>
            <a:fillRect/>
          </a:stretch>
        </p:blipFill>
        <p:spPr bwMode="auto">
          <a:xfrm>
            <a:off x="838200" y="2326341"/>
            <a:ext cx="3429000" cy="240307"/>
          </a:xfrm>
          <a:prstGeom prst="rect">
            <a:avLst/>
          </a:prstGeom>
          <a:noFill/>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interiorEdging.png"/>
          <p:cNvPicPr>
            <a:picLocks noChangeAspect="1"/>
          </p:cNvPicPr>
          <p:nvPr/>
        </p:nvPicPr>
        <p:blipFill>
          <a:blip r:embed="rId16"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800100" y="381000"/>
            <a:ext cx="7543800" cy="1371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2084294"/>
            <a:ext cx="6949440" cy="363967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553200" y="6118412"/>
            <a:ext cx="2133600" cy="275478"/>
          </a:xfrm>
          <a:prstGeom prst="rect">
            <a:avLst/>
          </a:prstGeom>
        </p:spPr>
        <p:txBody>
          <a:bodyPr vert="horz" lIns="91440" tIns="45720" rIns="91440" bIns="45720" rtlCol="0" anchor="ctr"/>
          <a:lstStyle>
            <a:lvl1pPr algn="r">
              <a:defRPr sz="1200">
                <a:solidFill>
                  <a:schemeClr val="tx1"/>
                </a:solidFill>
              </a:defRPr>
            </a:lvl1pPr>
          </a:lstStyle>
          <a:p>
            <a:fld id="{57501702-5197-4D7A-9CD2-02D9F8AEA1C7}" type="datetimeFigureOut">
              <a:rPr lang="en-US" smtClean="0"/>
              <a:pPr/>
              <a:t>10/15/2013</a:t>
            </a:fld>
            <a:endParaRPr lang="en-US" dirty="0"/>
          </a:p>
        </p:txBody>
      </p:sp>
      <p:sp>
        <p:nvSpPr>
          <p:cNvPr id="5" name="Footer Placeholder 4"/>
          <p:cNvSpPr>
            <a:spLocks noGrp="1"/>
          </p:cNvSpPr>
          <p:nvPr>
            <p:ph type="ftr" sz="quarter" idx="3"/>
          </p:nvPr>
        </p:nvSpPr>
        <p:spPr>
          <a:xfrm>
            <a:off x="457200" y="6118412"/>
            <a:ext cx="2895600" cy="275478"/>
          </a:xfrm>
          <a:prstGeom prst="rect">
            <a:avLst/>
          </a:prstGeom>
        </p:spPr>
        <p:txBody>
          <a:bodyPr vert="horz" lIns="91440" tIns="45720" rIns="91440" bIns="45720" rtlCol="0" anchor="ctr"/>
          <a:lstStyle>
            <a:lvl1pPr algn="l">
              <a:defRPr sz="1200">
                <a:solidFill>
                  <a:schemeClr val="tx1"/>
                </a:solidFill>
              </a:defRPr>
            </a:lvl1pPr>
          </a:lstStyle>
          <a:p>
            <a:endParaRPr lang="en-US" dirty="0"/>
          </a:p>
        </p:txBody>
      </p:sp>
      <p:sp>
        <p:nvSpPr>
          <p:cNvPr id="6" name="Slide Number Placeholder 5"/>
          <p:cNvSpPr>
            <a:spLocks noGrp="1"/>
          </p:cNvSpPr>
          <p:nvPr>
            <p:ph type="sldNum" sz="quarter" idx="4"/>
          </p:nvPr>
        </p:nvSpPr>
        <p:spPr>
          <a:xfrm>
            <a:off x="4343400" y="6118412"/>
            <a:ext cx="457200" cy="275478"/>
          </a:xfrm>
          <a:prstGeom prst="rect">
            <a:avLst/>
          </a:prstGeom>
        </p:spPr>
        <p:txBody>
          <a:bodyPr vert="horz" lIns="91440" tIns="45720" rIns="91440" bIns="45720" rtlCol="0" anchor="ctr"/>
          <a:lstStyle>
            <a:lvl1pPr algn="ctr">
              <a:defRPr sz="1200">
                <a:solidFill>
                  <a:schemeClr val="tx1"/>
                </a:solidFill>
              </a:defRPr>
            </a:lvl1pPr>
          </a:lstStyle>
          <a:p>
            <a:fld id="{BC0BA826-74DE-4023-B35F-543897BD748C}"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ctr" defTabSz="914400" rtl="0" eaLnBrk="1" latinLnBrk="0" hangingPunct="1">
        <a:spcBef>
          <a:spcPct val="0"/>
        </a:spcBef>
        <a:buNone/>
        <a:defRPr sz="5600" kern="1200">
          <a:solidFill>
            <a:schemeClr val="tx1"/>
          </a:solidFill>
          <a:latin typeface="+mj-lt"/>
          <a:ea typeface="+mj-ea"/>
          <a:cs typeface="+mj-cs"/>
        </a:defRPr>
      </a:lvl1pPr>
    </p:titleStyle>
    <p:bodyStyle>
      <a:lvl1pPr marL="457200" indent="-457200" algn="l" defTabSz="914400" rtl="0" eaLnBrk="1" latinLnBrk="0" hangingPunct="1">
        <a:spcBef>
          <a:spcPts val="2000"/>
        </a:spcBef>
        <a:buSzPct val="100000"/>
        <a:buFont typeface="Wingdings" pitchFamily="2" charset="2"/>
        <a:buChar char=""/>
        <a:defRPr sz="2200" kern="1200">
          <a:solidFill>
            <a:schemeClr val="tx1"/>
          </a:solidFill>
          <a:latin typeface="+mn-lt"/>
          <a:ea typeface="+mn-ea"/>
          <a:cs typeface="+mn-cs"/>
        </a:defRPr>
      </a:lvl1pPr>
      <a:lvl2pPr marL="914400" indent="-457200" algn="l" defTabSz="914400" rtl="0" eaLnBrk="1" latinLnBrk="0" hangingPunct="1">
        <a:spcBef>
          <a:spcPts val="1500"/>
        </a:spcBef>
        <a:buClr>
          <a:schemeClr val="tx1">
            <a:lumMod val="60000"/>
            <a:lumOff val="40000"/>
          </a:schemeClr>
        </a:buClr>
        <a:buSzPct val="100000"/>
        <a:buFont typeface="Wingdings" pitchFamily="2" charset="2"/>
        <a:buChar char=""/>
        <a:defRPr sz="2000" kern="1200">
          <a:solidFill>
            <a:schemeClr val="tx1"/>
          </a:solidFill>
          <a:latin typeface="+mn-lt"/>
          <a:ea typeface="+mn-ea"/>
          <a:cs typeface="+mn-cs"/>
        </a:defRPr>
      </a:lvl2pPr>
      <a:lvl3pPr marL="1371600" indent="-457200" algn="l" defTabSz="914400" rtl="0" eaLnBrk="1" latinLnBrk="0" hangingPunct="1">
        <a:spcBef>
          <a:spcPts val="1500"/>
        </a:spcBef>
        <a:buSzPct val="100000"/>
        <a:buFont typeface="Wingdings" pitchFamily="2" charset="2"/>
        <a:buChar char=""/>
        <a:defRPr sz="1800" kern="1200">
          <a:solidFill>
            <a:schemeClr val="tx1"/>
          </a:solidFill>
          <a:latin typeface="+mn-lt"/>
          <a:ea typeface="+mn-ea"/>
          <a:cs typeface="+mn-cs"/>
        </a:defRPr>
      </a:lvl3pPr>
      <a:lvl4pPr marL="1828800" indent="-457200" algn="l" defTabSz="914400" rtl="0" eaLnBrk="1" latinLnBrk="0" hangingPunct="1">
        <a:spcBef>
          <a:spcPts val="1500"/>
        </a:spcBef>
        <a:buClr>
          <a:schemeClr val="tx1">
            <a:lumMod val="60000"/>
            <a:lumOff val="40000"/>
          </a:schemeClr>
        </a:buClr>
        <a:buSzPct val="100000"/>
        <a:buFont typeface="Wingdings" pitchFamily="2" charset="2"/>
        <a:buChar char=""/>
        <a:defRPr sz="1800" kern="1200">
          <a:solidFill>
            <a:schemeClr val="tx1"/>
          </a:solidFill>
          <a:latin typeface="+mn-lt"/>
          <a:ea typeface="+mn-ea"/>
          <a:cs typeface="+mn-cs"/>
        </a:defRPr>
      </a:lvl4pPr>
      <a:lvl5pPr marL="2286000" indent="-457200" algn="l" defTabSz="914400" rtl="0" eaLnBrk="1" latinLnBrk="0" hangingPunct="1">
        <a:spcBef>
          <a:spcPts val="1500"/>
        </a:spcBef>
        <a:buSzPct val="100000"/>
        <a:buFont typeface="Wingdings" pitchFamily="2" charset="2"/>
        <a:buChar char=""/>
        <a:defRPr sz="1800" kern="1200">
          <a:solidFill>
            <a:schemeClr val="tx1"/>
          </a:solidFill>
          <a:latin typeface="+mn-lt"/>
          <a:ea typeface="+mn-ea"/>
          <a:cs typeface="+mn-cs"/>
        </a:defRPr>
      </a:lvl5pPr>
      <a:lvl6pPr marL="2743200" indent="-457200" algn="l" defTabSz="914400" rtl="0" eaLnBrk="1" latinLnBrk="0" hangingPunct="1">
        <a:spcBef>
          <a:spcPts val="1500"/>
        </a:spcBef>
        <a:buClr>
          <a:schemeClr val="tx1">
            <a:lumMod val="60000"/>
            <a:lumOff val="40000"/>
          </a:schemeClr>
        </a:buClr>
        <a:buSzPct val="100000"/>
        <a:buFont typeface="Wingdings" pitchFamily="2" charset="2"/>
        <a:buChar char=""/>
        <a:tabLst/>
        <a:defRPr sz="1800" kern="1200">
          <a:solidFill>
            <a:schemeClr val="tx1"/>
          </a:solidFill>
          <a:latin typeface="+mn-lt"/>
          <a:ea typeface="+mn-ea"/>
          <a:cs typeface="+mn-cs"/>
        </a:defRPr>
      </a:lvl6pPr>
      <a:lvl7pPr marL="3200400" indent="-457200" algn="l" defTabSz="914400" rtl="0" eaLnBrk="1" latinLnBrk="0" hangingPunct="1">
        <a:spcBef>
          <a:spcPts val="1500"/>
        </a:spcBef>
        <a:buSzPct val="100000"/>
        <a:buFont typeface="Wingdings" pitchFamily="2" charset="2"/>
        <a:buChar char=""/>
        <a:tabLst/>
        <a:defRPr sz="1800" kern="1200" baseline="0">
          <a:solidFill>
            <a:schemeClr val="tx1"/>
          </a:solidFill>
          <a:latin typeface="+mn-lt"/>
          <a:ea typeface="+mn-ea"/>
          <a:cs typeface="+mn-cs"/>
        </a:defRPr>
      </a:lvl7pPr>
      <a:lvl8pPr marL="3657600" indent="-457200" algn="l" defTabSz="914400" rtl="0" eaLnBrk="1" latinLnBrk="0" hangingPunct="1">
        <a:spcBef>
          <a:spcPts val="1500"/>
        </a:spcBef>
        <a:buClr>
          <a:schemeClr val="tx1">
            <a:lumMod val="60000"/>
            <a:lumOff val="40000"/>
          </a:schemeClr>
        </a:buClr>
        <a:buSzPct val="100000"/>
        <a:buFont typeface="Wingdings" pitchFamily="2" charset="2"/>
        <a:buChar char=""/>
        <a:tabLst/>
        <a:defRPr sz="1800" kern="1200" baseline="0">
          <a:solidFill>
            <a:schemeClr val="tx1"/>
          </a:solidFill>
          <a:latin typeface="+mn-lt"/>
          <a:ea typeface="+mn-ea"/>
          <a:cs typeface="+mn-cs"/>
        </a:defRPr>
      </a:lvl8pPr>
      <a:lvl9pPr marL="4114800" indent="-457200" algn="l" defTabSz="914400" rtl="0" eaLnBrk="1" latinLnBrk="0" hangingPunct="1">
        <a:spcBef>
          <a:spcPts val="1500"/>
        </a:spcBef>
        <a:buSzPct val="100000"/>
        <a:buFont typeface="Wingdings" pitchFamily="2" charset="2"/>
        <a:buChar char=""/>
        <a:tabLst/>
        <a:defRPr sz="18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xml"/><Relationship Id="rId5" Type="http://schemas.openxmlformats.org/officeDocument/2006/relationships/image" Target="../media/image42.jpeg"/><Relationship Id="rId4" Type="http://schemas.openxmlformats.org/officeDocument/2006/relationships/image" Target="../media/image41.png"/></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3.png"/><Relationship Id="rId1" Type="http://schemas.openxmlformats.org/officeDocument/2006/relationships/slideLayout" Target="../slideLayouts/slideLayout2.xml"/><Relationship Id="rId5" Type="http://schemas.openxmlformats.org/officeDocument/2006/relationships/image" Target="../media/image45.jpeg"/><Relationship Id="rId4" Type="http://schemas.openxmlformats.org/officeDocument/2006/relationships/image" Target="../media/image44.jpeg"/></Relationships>
</file>

<file path=ppt/slides/_rels/slide13.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microsoft.com/office/2007/relationships/hdphoto" Target="../media/hdphoto2.wdp"/><Relationship Id="rId7" Type="http://schemas.openxmlformats.org/officeDocument/2006/relationships/image" Target="../media/image51.jpeg"/><Relationship Id="rId2" Type="http://schemas.openxmlformats.org/officeDocument/2006/relationships/image" Target="../media/image48.jpeg"/><Relationship Id="rId1" Type="http://schemas.openxmlformats.org/officeDocument/2006/relationships/slideLayout" Target="../slideLayouts/slideLayout8.xml"/><Relationship Id="rId6" Type="http://schemas.openxmlformats.org/officeDocument/2006/relationships/image" Target="../media/image50.jpeg"/><Relationship Id="rId5" Type="http://schemas.microsoft.com/office/2007/relationships/hdphoto" Target="../media/hdphoto3.wdp"/><Relationship Id="rId4" Type="http://schemas.openxmlformats.org/officeDocument/2006/relationships/image" Target="../media/image49.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52.jpeg"/><Relationship Id="rId1" Type="http://schemas.openxmlformats.org/officeDocument/2006/relationships/slideLayout" Target="../slideLayouts/slideLayout8.xml"/><Relationship Id="rId5" Type="http://schemas.microsoft.com/office/2007/relationships/hdphoto" Target="../media/hdphoto5.wdp"/><Relationship Id="rId4" Type="http://schemas.openxmlformats.org/officeDocument/2006/relationships/image" Target="../media/image53.jpeg"/></Relationships>
</file>

<file path=ppt/slides/_rels/slide25.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www.facebook.com/LISSplanupdate" TargetMode="External"/><Relationship Id="rId2" Type="http://schemas.openxmlformats.org/officeDocument/2006/relationships/hyperlink" Target="http://longislandsoundstudy.net/" TargetMode="External"/><Relationship Id="rId1" Type="http://schemas.openxmlformats.org/officeDocument/2006/relationships/slideLayout" Target="../slideLayouts/slideLayout2.xml"/><Relationship Id="rId4" Type="http://schemas.openxmlformats.org/officeDocument/2006/relationships/hyperlink" Target="http://www.linkedin.com/groups/Long-Island-Sound-Study-Plan-4995384/about"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23.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image" Target="../media/image26.jpeg"/><Relationship Id="rId7" Type="http://schemas.openxmlformats.org/officeDocument/2006/relationships/image" Target="../media/image30.jpeg"/><Relationship Id="rId2" Type="http://schemas.openxmlformats.org/officeDocument/2006/relationships/image" Target="../media/image25.jpeg"/><Relationship Id="rId1" Type="http://schemas.openxmlformats.org/officeDocument/2006/relationships/slideLayout" Target="../slideLayouts/slideLayout2.xml"/><Relationship Id="rId6" Type="http://schemas.openxmlformats.org/officeDocument/2006/relationships/image" Target="../media/image29.jpeg"/><Relationship Id="rId5" Type="http://schemas.openxmlformats.org/officeDocument/2006/relationships/image" Target="../media/image28.jpeg"/><Relationship Id="rId10" Type="http://schemas.openxmlformats.org/officeDocument/2006/relationships/image" Target="../media/image33.jpeg"/><Relationship Id="rId4" Type="http://schemas.openxmlformats.org/officeDocument/2006/relationships/image" Target="../media/image27.jpeg"/><Relationship Id="rId9" Type="http://schemas.openxmlformats.org/officeDocument/2006/relationships/image" Target="../media/image32.jpeg"/></Relationships>
</file>

<file path=ppt/slides/_rels/slide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3687762"/>
          </a:xfrm>
        </p:spPr>
        <p:txBody>
          <a:bodyPr>
            <a:normAutofit/>
          </a:bodyPr>
          <a:lstStyle/>
          <a:p>
            <a:r>
              <a:rPr lang="en-US" sz="4000" dirty="0" smtClean="0">
                <a:solidFill>
                  <a:schemeClr val="accent1"/>
                </a:solidFill>
              </a:rPr>
              <a:t>Revision of the </a:t>
            </a:r>
            <a:br>
              <a:rPr lang="en-US" sz="4000" dirty="0" smtClean="0">
                <a:solidFill>
                  <a:schemeClr val="accent1"/>
                </a:solidFill>
              </a:rPr>
            </a:br>
            <a:r>
              <a:rPr lang="en-US" sz="4000" dirty="0" smtClean="0">
                <a:solidFill>
                  <a:schemeClr val="accent1"/>
                </a:solidFill>
              </a:rPr>
              <a:t>Long Island Sound Study</a:t>
            </a:r>
            <a:br>
              <a:rPr lang="en-US" sz="4000" dirty="0" smtClean="0">
                <a:solidFill>
                  <a:schemeClr val="accent1"/>
                </a:solidFill>
              </a:rPr>
            </a:br>
            <a:r>
              <a:rPr lang="en-US" sz="4000" dirty="0">
                <a:solidFill>
                  <a:schemeClr val="accent1"/>
                </a:solidFill>
              </a:rPr>
              <a:t/>
            </a:r>
            <a:br>
              <a:rPr lang="en-US" sz="4000" dirty="0">
                <a:solidFill>
                  <a:schemeClr val="accent1"/>
                </a:solidFill>
              </a:rPr>
            </a:br>
            <a:r>
              <a:rPr lang="en-US" sz="4000" dirty="0" smtClean="0">
                <a:solidFill>
                  <a:schemeClr val="accent2"/>
                </a:solidFill>
              </a:rPr>
              <a:t>Comprehensive Conservation and Management Plan (CCMP)</a:t>
            </a:r>
            <a:endParaRPr lang="en-US" sz="4000" dirty="0">
              <a:solidFill>
                <a:schemeClr val="accent2"/>
              </a:solidFill>
            </a:endParaRPr>
          </a:p>
        </p:txBody>
      </p:sp>
      <p:pic>
        <p:nvPicPr>
          <p:cNvPr id="4104" name="Picture 8" descr="http://longislandsoundstudy.net/wp-content/themes/LISS/art/home_habitatquality.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388426"/>
            <a:ext cx="9144000" cy="247650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667000" y="3826122"/>
            <a:ext cx="3771900" cy="707886"/>
          </a:xfrm>
          <a:prstGeom prst="rect">
            <a:avLst/>
          </a:prstGeom>
          <a:noFill/>
        </p:spPr>
        <p:txBody>
          <a:bodyPr wrap="square" rtlCol="0">
            <a:spAutoFit/>
          </a:bodyPr>
          <a:lstStyle/>
          <a:p>
            <a:pPr algn="ctr"/>
            <a:r>
              <a:rPr lang="en-US" sz="2000" b="1" dirty="0">
                <a:solidFill>
                  <a:srgbClr val="A3772C"/>
                </a:solidFill>
              </a:rPr>
              <a:t>CT Public Listening Session</a:t>
            </a:r>
          </a:p>
          <a:p>
            <a:pPr algn="ctr"/>
            <a:r>
              <a:rPr lang="en-US" sz="2000" b="1" dirty="0">
                <a:solidFill>
                  <a:srgbClr val="A3772C"/>
                </a:solidFill>
              </a:rPr>
              <a:t>June </a:t>
            </a:r>
            <a:r>
              <a:rPr lang="en-US" sz="2000" b="1" dirty="0" smtClean="0">
                <a:solidFill>
                  <a:srgbClr val="A3772C"/>
                </a:solidFill>
              </a:rPr>
              <a:t>26, </a:t>
            </a:r>
            <a:r>
              <a:rPr lang="en-US" sz="2000" b="1" dirty="0">
                <a:solidFill>
                  <a:srgbClr val="A3772C"/>
                </a:solidFill>
              </a:rPr>
              <a:t>2013</a:t>
            </a:r>
          </a:p>
        </p:txBody>
      </p:sp>
    </p:spTree>
    <p:extLst>
      <p:ext uri="{BB962C8B-B14F-4D97-AF65-F5344CB8AC3E}">
        <p14:creationId xmlns:p14="http://schemas.microsoft.com/office/powerpoint/2010/main" val="24219247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28600" y="457200"/>
            <a:ext cx="8610600" cy="1143000"/>
          </a:xfrm>
        </p:spPr>
        <p:txBody>
          <a:bodyPr>
            <a:noAutofit/>
          </a:bodyPr>
          <a:lstStyle/>
          <a:p>
            <a:r>
              <a:rPr lang="en-US" sz="4400" dirty="0" smtClean="0">
                <a:solidFill>
                  <a:srgbClr val="A46645"/>
                </a:solidFill>
              </a:rPr>
              <a:t>Gather Input from Outside LISS</a:t>
            </a:r>
            <a:endParaRPr lang="en-US" sz="4400" dirty="0">
              <a:solidFill>
                <a:srgbClr val="A46645"/>
              </a:solidFill>
            </a:endParaRPr>
          </a:p>
        </p:txBody>
      </p:sp>
      <p:sp>
        <p:nvSpPr>
          <p:cNvPr id="2" name="TextBox 1"/>
          <p:cNvSpPr txBox="1"/>
          <p:nvPr/>
        </p:nvSpPr>
        <p:spPr>
          <a:xfrm>
            <a:off x="533400" y="1981200"/>
            <a:ext cx="5791200" cy="4031873"/>
          </a:xfrm>
          <a:prstGeom prst="rect">
            <a:avLst/>
          </a:prstGeom>
          <a:noFill/>
        </p:spPr>
        <p:txBody>
          <a:bodyPr wrap="square" rtlCol="0">
            <a:spAutoFit/>
          </a:bodyPr>
          <a:lstStyle/>
          <a:p>
            <a:pPr marL="342900" indent="-342900" fontAlgn="base">
              <a:buFont typeface="Wingdings" pitchFamily="2" charset="2"/>
              <a:buChar char="v"/>
            </a:pPr>
            <a:r>
              <a:rPr lang="en-US" sz="3200" dirty="0"/>
              <a:t>Native tribe </a:t>
            </a:r>
            <a:r>
              <a:rPr lang="en-US" sz="3200" dirty="0" smtClean="0"/>
              <a:t>engagement</a:t>
            </a:r>
          </a:p>
          <a:p>
            <a:pPr marL="342900" indent="-342900" fontAlgn="base">
              <a:buFont typeface="Wingdings" pitchFamily="2" charset="2"/>
              <a:buChar char="v"/>
            </a:pPr>
            <a:r>
              <a:rPr lang="en-US" sz="3200" dirty="0" smtClean="0"/>
              <a:t>Public listening sessions</a:t>
            </a:r>
            <a:endParaRPr lang="en-US" sz="3200" dirty="0"/>
          </a:p>
          <a:p>
            <a:pPr marL="342900" indent="-342900" fontAlgn="base">
              <a:buFont typeface="Wingdings" pitchFamily="2" charset="2"/>
              <a:buChar char="v"/>
            </a:pPr>
            <a:r>
              <a:rPr lang="en-US" sz="3200" dirty="0" smtClean="0"/>
              <a:t>Stakeholder meetings</a:t>
            </a:r>
            <a:r>
              <a:rPr lang="en-US" sz="3200" dirty="0"/>
              <a:t>/ </a:t>
            </a:r>
            <a:r>
              <a:rPr lang="en-US" sz="3200" dirty="0" smtClean="0"/>
              <a:t>workshops</a:t>
            </a:r>
          </a:p>
          <a:p>
            <a:pPr marL="342900" indent="-342900" fontAlgn="base">
              <a:buFont typeface="Wingdings" pitchFamily="2" charset="2"/>
              <a:buChar char="v"/>
            </a:pPr>
            <a:r>
              <a:rPr lang="en-US" sz="3200" dirty="0" smtClean="0"/>
              <a:t>Public </a:t>
            </a:r>
            <a:r>
              <a:rPr lang="en-US" sz="3200" dirty="0"/>
              <a:t>comment </a:t>
            </a:r>
            <a:r>
              <a:rPr lang="en-US" sz="3200" dirty="0" smtClean="0"/>
              <a:t>forms</a:t>
            </a:r>
          </a:p>
          <a:p>
            <a:pPr marL="342900" indent="-342900" fontAlgn="base">
              <a:buFont typeface="Wingdings" pitchFamily="2" charset="2"/>
              <a:buChar char="v"/>
            </a:pPr>
            <a:r>
              <a:rPr lang="en-US" sz="3200" dirty="0" smtClean="0"/>
              <a:t>Surveys</a:t>
            </a:r>
            <a:endParaRPr lang="en-US" sz="3200" dirty="0"/>
          </a:p>
          <a:p>
            <a:pPr marL="342900" indent="-342900" fontAlgn="base">
              <a:buFont typeface="Wingdings" pitchFamily="2" charset="2"/>
              <a:buChar char="v"/>
            </a:pPr>
            <a:r>
              <a:rPr lang="en-US" sz="3200" dirty="0"/>
              <a:t>Web-based </a:t>
            </a:r>
            <a:r>
              <a:rPr lang="en-US" sz="3200" dirty="0" smtClean="0"/>
              <a:t>tools</a:t>
            </a:r>
          </a:p>
          <a:p>
            <a:pPr marL="342900" indent="-342900" fontAlgn="base">
              <a:buFont typeface="Wingdings" pitchFamily="2" charset="2"/>
              <a:buChar char="v"/>
            </a:pPr>
            <a:r>
              <a:rPr lang="en-US" sz="3200" dirty="0" smtClean="0"/>
              <a:t>Social media outlets</a:t>
            </a:r>
            <a:endParaRPr lang="en-US" sz="3200" dirty="0"/>
          </a:p>
        </p:txBody>
      </p:sp>
      <p:pic>
        <p:nvPicPr>
          <p:cNvPr id="4" name="Picture 4" descr="http://longislandsoundstudy.net/wp-content/uploads/2012/06/HabWorkgroupinAlleyCreekRestorationSite-medium-re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15000" y="2253720"/>
            <a:ext cx="3124200" cy="222537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3074" name="Picture 2" descr="http://www.lagan-homes.com/uploads/news/40/1345726761_social_media_face_book_twitter_linkedin_icons.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321" t="12482" r="4302" b="20222"/>
          <a:stretch/>
        </p:blipFill>
        <p:spPr bwMode="auto">
          <a:xfrm>
            <a:off x="5334000" y="4980903"/>
            <a:ext cx="2971800" cy="10321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244193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46079" y="457200"/>
            <a:ext cx="8839200" cy="1143000"/>
          </a:xfrm>
        </p:spPr>
        <p:txBody>
          <a:bodyPr>
            <a:noAutofit/>
          </a:bodyPr>
          <a:lstStyle/>
          <a:p>
            <a:r>
              <a:rPr lang="en-US" sz="4400" dirty="0" smtClean="0">
                <a:solidFill>
                  <a:srgbClr val="A46645"/>
                </a:solidFill>
              </a:rPr>
              <a:t>Gather Input from Outside LISS</a:t>
            </a:r>
            <a:endParaRPr lang="en-US" sz="4400" dirty="0">
              <a:solidFill>
                <a:srgbClr val="A46645"/>
              </a:solidFill>
            </a:endParaRPr>
          </a:p>
        </p:txBody>
      </p:sp>
      <p:sp>
        <p:nvSpPr>
          <p:cNvPr id="3" name="Content Placeholder 2"/>
          <p:cNvSpPr>
            <a:spLocks noGrp="1"/>
          </p:cNvSpPr>
          <p:nvPr>
            <p:ph idx="1"/>
          </p:nvPr>
        </p:nvSpPr>
        <p:spPr>
          <a:xfrm>
            <a:off x="457200" y="1905000"/>
            <a:ext cx="8229600" cy="1066800"/>
          </a:xfrm>
        </p:spPr>
        <p:txBody>
          <a:bodyPr>
            <a:noAutofit/>
          </a:bodyPr>
          <a:lstStyle/>
          <a:p>
            <a:pPr marL="288925" indent="0" fontAlgn="base">
              <a:buNone/>
            </a:pPr>
            <a:r>
              <a:rPr lang="en-US" sz="2800" dirty="0" smtClean="0"/>
              <a:t>Public Listening Sessions &amp; Stakeholder Scoping – Collect</a:t>
            </a:r>
            <a:r>
              <a:rPr lang="en-US" sz="2800" dirty="0"/>
              <a:t>, </a:t>
            </a:r>
            <a:r>
              <a:rPr lang="en-US" sz="2800" dirty="0" smtClean="0"/>
              <a:t>categorize </a:t>
            </a:r>
            <a:r>
              <a:rPr lang="en-US" sz="2800" dirty="0"/>
              <a:t>and analyze public comments and input on the </a:t>
            </a:r>
            <a:r>
              <a:rPr lang="en-US" sz="2800" dirty="0" smtClean="0"/>
              <a:t>CCMP</a:t>
            </a:r>
            <a:r>
              <a:rPr lang="en-US" sz="2800" dirty="0"/>
              <a:t>	</a:t>
            </a:r>
          </a:p>
          <a:p>
            <a:pPr marL="457200" lvl="1" indent="0" fontAlgn="base">
              <a:buNone/>
            </a:pPr>
            <a:endParaRPr lang="en-US" sz="2800" dirty="0"/>
          </a:p>
        </p:txBody>
      </p:sp>
      <p:sp>
        <p:nvSpPr>
          <p:cNvPr id="2" name="TextBox 1"/>
          <p:cNvSpPr txBox="1"/>
          <p:nvPr/>
        </p:nvSpPr>
        <p:spPr>
          <a:xfrm>
            <a:off x="1033607" y="3352800"/>
            <a:ext cx="7391401" cy="1569660"/>
          </a:xfrm>
          <a:prstGeom prst="rect">
            <a:avLst/>
          </a:prstGeom>
          <a:noFill/>
        </p:spPr>
        <p:txBody>
          <a:bodyPr wrap="square" rtlCol="0">
            <a:spAutoFit/>
          </a:bodyPr>
          <a:lstStyle/>
          <a:p>
            <a:pPr marL="57150" indent="0" fontAlgn="base">
              <a:buNone/>
            </a:pPr>
            <a:r>
              <a:rPr lang="en-US" sz="2400" dirty="0"/>
              <a:t>Examples of stakeholder underrepresented groups:</a:t>
            </a:r>
          </a:p>
          <a:p>
            <a:pPr marL="800100" lvl="1" indent="-342900" fontAlgn="base">
              <a:buFont typeface="Wingdings" pitchFamily="2" charset="2"/>
              <a:buChar char="v"/>
            </a:pPr>
            <a:r>
              <a:rPr lang="en-US" sz="2400" dirty="0" smtClean="0"/>
              <a:t>Shellfish Harvesting &amp; Aquaculture</a:t>
            </a:r>
            <a:endParaRPr lang="en-US" sz="2400" dirty="0"/>
          </a:p>
          <a:p>
            <a:pPr marL="800100" lvl="1" indent="-342900" fontAlgn="base">
              <a:buFont typeface="Wingdings" pitchFamily="2" charset="2"/>
              <a:buChar char="v"/>
            </a:pPr>
            <a:r>
              <a:rPr lang="en-US" sz="2400" dirty="0" smtClean="0"/>
              <a:t>Environmental </a:t>
            </a:r>
            <a:r>
              <a:rPr lang="en-US" sz="2400" dirty="0"/>
              <a:t>Justice Groups</a:t>
            </a:r>
          </a:p>
          <a:p>
            <a:pPr marL="800100" lvl="1" indent="-342900" fontAlgn="base">
              <a:buFont typeface="Wingdings" pitchFamily="2" charset="2"/>
              <a:buChar char="v"/>
            </a:pPr>
            <a:r>
              <a:rPr lang="en-US" sz="2400" dirty="0"/>
              <a:t>Municipalities</a:t>
            </a:r>
          </a:p>
        </p:txBody>
      </p:sp>
      <p:grpSp>
        <p:nvGrpSpPr>
          <p:cNvPr id="7" name="Group 6"/>
          <p:cNvGrpSpPr/>
          <p:nvPr/>
        </p:nvGrpSpPr>
        <p:grpSpPr>
          <a:xfrm>
            <a:off x="743450" y="5063192"/>
            <a:ext cx="7681558" cy="1491394"/>
            <a:chOff x="974762" y="5063192"/>
            <a:chExt cx="7681558" cy="1491394"/>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4762" y="5063192"/>
              <a:ext cx="1274183" cy="1463040"/>
            </a:xfrm>
            <a:prstGeom prst="rect">
              <a:avLst/>
            </a:prstGeom>
            <a:ln>
              <a:noFill/>
            </a:ln>
            <a:effectLst>
              <a:outerShdw blurRad="292100" dist="139700" dir="2700000" algn="tl" rotWithShape="0">
                <a:srgbClr val="333333">
                  <a:alpha val="65000"/>
                </a:srgbClr>
              </a:outerShdw>
            </a:effectLst>
          </p:spPr>
        </p:pic>
        <p:pic>
          <p:nvPicPr>
            <p:cNvPr id="2050" name="Picture 2" descr="http://longislandsoundstudy.net/wp-content/uploads/2011/08/GalleyFIN_lo_singles-1lower-res-181x139.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96991" y="5088859"/>
              <a:ext cx="1908609" cy="146572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409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05600" y="5090202"/>
              <a:ext cx="1950720" cy="146304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48945" y="5080317"/>
              <a:ext cx="2548046" cy="1463040"/>
            </a:xfrm>
            <a:prstGeom prst="rect">
              <a:avLst/>
            </a:prstGeom>
            <a:ln>
              <a:noFill/>
            </a:ln>
            <a:effectLst>
              <a:outerShdw blurRad="292100" dist="139700" dir="2700000" algn="tl" rotWithShape="0">
                <a:srgbClr val="333333">
                  <a:alpha val="65000"/>
                </a:srgbClr>
              </a:outerShdw>
            </a:effectLst>
          </p:spPr>
        </p:pic>
      </p:grpSp>
    </p:spTree>
    <p:extLst>
      <p:ext uri="{BB962C8B-B14F-4D97-AF65-F5344CB8AC3E}">
        <p14:creationId xmlns:p14="http://schemas.microsoft.com/office/powerpoint/2010/main" val="58027918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09800" y="1981200"/>
            <a:ext cx="6643857" cy="1905000"/>
          </a:xfrm>
        </p:spPr>
        <p:txBody>
          <a:bodyPr>
            <a:normAutofit lnSpcReduction="10000"/>
          </a:bodyPr>
          <a:lstStyle/>
          <a:p>
            <a:pPr marL="0" indent="0" fontAlgn="base">
              <a:buNone/>
            </a:pPr>
            <a:r>
              <a:rPr lang="en-US" sz="2800" dirty="0"/>
              <a:t>Recognize accomplishments under the 1994 CCMP </a:t>
            </a:r>
          </a:p>
          <a:p>
            <a:pPr marL="0" indent="0" fontAlgn="base">
              <a:buNone/>
            </a:pPr>
            <a:r>
              <a:rPr lang="en-US" sz="2800" dirty="0"/>
              <a:t>Set 20 year horizon (with 2-5 year implementation plans</a:t>
            </a:r>
            <a:r>
              <a:rPr lang="en-US" sz="2800" dirty="0" smtClean="0"/>
              <a:t>)</a:t>
            </a:r>
          </a:p>
          <a:p>
            <a:pPr marL="0" indent="0" fontAlgn="base">
              <a:buNone/>
            </a:pPr>
            <a:endParaRPr lang="en-US" sz="1000" dirty="0"/>
          </a:p>
          <a:p>
            <a:pPr marL="457200" lvl="1" indent="0" fontAlgn="base">
              <a:buNone/>
            </a:pPr>
            <a:endParaRPr lang="en-US" sz="3800" dirty="0"/>
          </a:p>
        </p:txBody>
      </p:sp>
      <p:pic>
        <p:nvPicPr>
          <p:cNvPr id="1026" name="Picture 2" descr="http://longislandsoundstudy.net/wp-content/uploads/2010/02/management_plan_cover.jpg"/>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bright="1000" contrast="-2000"/>
                    </a14:imgEffect>
                  </a14:imgLayer>
                </a14:imgProps>
              </a:ext>
              <a:ext uri="{28A0092B-C50C-407E-A947-70E740481C1C}">
                <a14:useLocalDpi xmlns:a14="http://schemas.microsoft.com/office/drawing/2010/main" val="0"/>
              </a:ext>
            </a:extLst>
          </a:blip>
          <a:srcRect/>
          <a:stretch>
            <a:fillRect/>
          </a:stretch>
        </p:blipFill>
        <p:spPr bwMode="auto">
          <a:xfrm>
            <a:off x="685800" y="1600200"/>
            <a:ext cx="1345875" cy="186984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600200" y="609600"/>
            <a:ext cx="6206146" cy="830997"/>
          </a:xfrm>
          <a:prstGeom prst="rect">
            <a:avLst/>
          </a:prstGeom>
          <a:noFill/>
        </p:spPr>
        <p:txBody>
          <a:bodyPr wrap="none" rtlCol="0">
            <a:spAutoFit/>
          </a:bodyPr>
          <a:lstStyle/>
          <a:p>
            <a:r>
              <a:rPr lang="en-US" sz="4800" dirty="0" smtClean="0">
                <a:solidFill>
                  <a:srgbClr val="A46645"/>
                </a:solidFill>
              </a:rPr>
              <a:t>Concepts for Revision</a:t>
            </a:r>
            <a:endParaRPr lang="en-US" sz="4800" dirty="0">
              <a:solidFill>
                <a:srgbClr val="A46645"/>
              </a:solidFill>
            </a:endParaRPr>
          </a:p>
        </p:txBody>
      </p:sp>
      <p:sp>
        <p:nvSpPr>
          <p:cNvPr id="2" name="AutoShape 2" descr="https://docs.google.com/file/d/0B_jXJYaa2nRjbmJuUnZuTlBBT1U/image?pagenumber=2&amp;w=800"/>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 name="AutoShape 4" descr="https://docs.google.com/file/d/0B_jXJYaa2nRjbmJuUnZuTlBBT1U/image?pagenumber=2&amp;w=800"/>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 name="AutoShape 6" descr="https://docs.google.com/file/d/0B_jXJYaa2nRjbmJuUnZuTlBBT1U/image?pagenumber=2&amp;w=800"/>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 name="TextBox 7"/>
          <p:cNvSpPr txBox="1"/>
          <p:nvPr/>
        </p:nvSpPr>
        <p:spPr>
          <a:xfrm>
            <a:off x="368409" y="3733800"/>
            <a:ext cx="6858000" cy="2677656"/>
          </a:xfrm>
          <a:prstGeom prst="rect">
            <a:avLst/>
          </a:prstGeom>
          <a:noFill/>
        </p:spPr>
        <p:txBody>
          <a:bodyPr wrap="square" numCol="1" rtlCol="0">
            <a:spAutoFit/>
          </a:bodyPr>
          <a:lstStyle/>
          <a:p>
            <a:pPr fontAlgn="base"/>
            <a:r>
              <a:rPr lang="en-US" sz="2800" dirty="0"/>
              <a:t>Purpose</a:t>
            </a:r>
          </a:p>
          <a:p>
            <a:pPr marL="800100" lvl="1" indent="-342900" fontAlgn="base">
              <a:buFont typeface="Wingdings" pitchFamily="2" charset="2"/>
              <a:buChar char="v"/>
            </a:pPr>
            <a:r>
              <a:rPr lang="en-US" sz="2000" dirty="0"/>
              <a:t>Be more concise &amp; publically accessible </a:t>
            </a:r>
          </a:p>
          <a:p>
            <a:pPr marL="800100" lvl="1" indent="-342900" fontAlgn="base">
              <a:buFont typeface="Wingdings" pitchFamily="2" charset="2"/>
              <a:buChar char="v"/>
            </a:pPr>
            <a:r>
              <a:rPr lang="en-US" sz="2000" dirty="0"/>
              <a:t>Emphasize big picture goals, objectives &amp; actions</a:t>
            </a:r>
          </a:p>
          <a:p>
            <a:pPr marL="800100" lvl="1" indent="-342900" fontAlgn="base">
              <a:buFont typeface="Wingdings" pitchFamily="2" charset="2"/>
              <a:buChar char="v"/>
            </a:pPr>
            <a:r>
              <a:rPr lang="en-US" sz="2000" dirty="0"/>
              <a:t>Establish new long term objectives &amp; </a:t>
            </a:r>
            <a:r>
              <a:rPr lang="en-US" sz="2000" dirty="0" smtClean="0"/>
              <a:t>targets</a:t>
            </a:r>
          </a:p>
          <a:p>
            <a:pPr marL="800100" lvl="1" indent="-342900" fontAlgn="base">
              <a:buFont typeface="Wingdings" pitchFamily="2" charset="2"/>
              <a:buChar char="v"/>
            </a:pPr>
            <a:r>
              <a:rPr lang="en-US" sz="2000" dirty="0"/>
              <a:t>Streamline reporting process</a:t>
            </a:r>
          </a:p>
          <a:p>
            <a:pPr marL="800100" lvl="1" indent="-342900" fontAlgn="base">
              <a:buFont typeface="Wingdings" pitchFamily="2" charset="2"/>
              <a:buChar char="v"/>
            </a:pPr>
            <a:r>
              <a:rPr lang="en-US" sz="2000" dirty="0"/>
              <a:t>Continue to improve </a:t>
            </a:r>
            <a:r>
              <a:rPr lang="en-US" sz="2000" dirty="0" smtClean="0"/>
              <a:t>LIS</a:t>
            </a:r>
            <a:br>
              <a:rPr lang="en-US" sz="2000" dirty="0" smtClean="0"/>
            </a:br>
            <a:r>
              <a:rPr lang="en-US" sz="2000" dirty="0" smtClean="0"/>
              <a:t>  environmental </a:t>
            </a:r>
            <a:r>
              <a:rPr lang="en-US" sz="2000" dirty="0"/>
              <a:t>quality</a:t>
            </a:r>
          </a:p>
          <a:p>
            <a:pPr lvl="1" fontAlgn="base"/>
            <a:endParaRPr lang="en-US" sz="2000" dirty="0"/>
          </a:p>
        </p:txBody>
      </p:sp>
      <p:pic>
        <p:nvPicPr>
          <p:cNvPr id="10" name="Picture 4" descr="http://longislandsoundstudy.net/wp-content/themes/LISS/art/home_waterquality.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55628" y="5645369"/>
            <a:ext cx="3657600" cy="9906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18890" y="4953000"/>
            <a:ext cx="2176798" cy="88948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18985351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4724" y="1905000"/>
            <a:ext cx="6427076" cy="3657600"/>
          </a:xfrm>
        </p:spPr>
        <p:txBody>
          <a:bodyPr>
            <a:noAutofit/>
          </a:bodyPr>
          <a:lstStyle/>
          <a:p>
            <a:pPr marL="342900" indent="-342900" fontAlgn="base">
              <a:spcBef>
                <a:spcPts val="0"/>
              </a:spcBef>
              <a:buSzTx/>
              <a:buFont typeface="Wingdings" pitchFamily="2" charset="2"/>
              <a:buChar char="v"/>
            </a:pPr>
            <a:r>
              <a:rPr lang="en-US" sz="2100" dirty="0" smtClean="0"/>
              <a:t>Consider </a:t>
            </a:r>
            <a:r>
              <a:rPr lang="en-US" sz="2100" dirty="0"/>
              <a:t>whole ecosystem and cross-jurisdictional perspectives</a:t>
            </a:r>
          </a:p>
          <a:p>
            <a:pPr marL="342900" indent="-342900" fontAlgn="base">
              <a:spcBef>
                <a:spcPts val="0"/>
              </a:spcBef>
              <a:buSzTx/>
              <a:buFont typeface="Wingdings" pitchFamily="2" charset="2"/>
              <a:buChar char="v"/>
            </a:pPr>
            <a:r>
              <a:rPr lang="en-US" sz="2100" dirty="0"/>
              <a:t>Include stakeholder/public input and ecosystem service concepts</a:t>
            </a:r>
          </a:p>
          <a:p>
            <a:pPr marL="342900" indent="-342900" fontAlgn="base">
              <a:spcBef>
                <a:spcPts val="0"/>
              </a:spcBef>
              <a:buSzTx/>
              <a:buFont typeface="Wingdings" pitchFamily="2" charset="2"/>
              <a:buChar char="v"/>
            </a:pPr>
            <a:r>
              <a:rPr lang="en-US" sz="2100" dirty="0"/>
              <a:t>Implement across local, state, region and federal </a:t>
            </a:r>
            <a:r>
              <a:rPr lang="en-US" sz="2100" dirty="0" smtClean="0"/>
              <a:t>levels</a:t>
            </a:r>
          </a:p>
          <a:p>
            <a:pPr marL="342900" indent="-342900" fontAlgn="base">
              <a:spcBef>
                <a:spcPts val="0"/>
              </a:spcBef>
              <a:buSzTx/>
              <a:buFont typeface="Wingdings" pitchFamily="2" charset="2"/>
              <a:buChar char="v"/>
            </a:pPr>
            <a:r>
              <a:rPr lang="en-US" sz="2100" dirty="0" smtClean="0"/>
              <a:t>Emphasize </a:t>
            </a:r>
            <a:r>
              <a:rPr lang="en-US" sz="2100" dirty="0"/>
              <a:t>resiliency of system in response to climate </a:t>
            </a:r>
            <a:r>
              <a:rPr lang="en-US" sz="2100" dirty="0" smtClean="0"/>
              <a:t>change</a:t>
            </a:r>
          </a:p>
          <a:p>
            <a:pPr marL="342900" indent="-342900" fontAlgn="base">
              <a:spcBef>
                <a:spcPts val="0"/>
              </a:spcBef>
              <a:buSzTx/>
              <a:buFont typeface="Wingdings" pitchFamily="2" charset="2"/>
              <a:buChar char="v"/>
            </a:pPr>
            <a:r>
              <a:rPr lang="en-US" sz="2100" dirty="0" smtClean="0"/>
              <a:t>Utilize </a:t>
            </a:r>
            <a:r>
              <a:rPr lang="en-US" sz="2100" dirty="0"/>
              <a:t>strong science (monitoring, assessment and research</a:t>
            </a:r>
            <a:r>
              <a:rPr lang="en-US" sz="2100" dirty="0" smtClean="0"/>
              <a:t>)</a:t>
            </a:r>
          </a:p>
          <a:p>
            <a:pPr marL="342900" indent="-342900" fontAlgn="base">
              <a:spcBef>
                <a:spcPts val="0"/>
              </a:spcBef>
              <a:buSzTx/>
              <a:buFont typeface="Wingdings" pitchFamily="2" charset="2"/>
              <a:buChar char="v"/>
            </a:pPr>
            <a:r>
              <a:rPr lang="en-US" sz="2100" dirty="0" smtClean="0"/>
              <a:t> </a:t>
            </a:r>
            <a:r>
              <a:rPr lang="en-US" sz="2100" dirty="0"/>
              <a:t>Adapt using best science and management tools</a:t>
            </a:r>
          </a:p>
          <a:p>
            <a:pPr marL="800100" lvl="1" indent="-342900" fontAlgn="base">
              <a:spcBef>
                <a:spcPts val="0"/>
              </a:spcBef>
              <a:buClrTx/>
              <a:buSzTx/>
              <a:buFont typeface="Wingdings" pitchFamily="2" charset="2"/>
              <a:buChar char="v"/>
            </a:pPr>
            <a:endParaRPr lang="en-US" dirty="0"/>
          </a:p>
          <a:p>
            <a:pPr marL="800100" lvl="1" indent="-342900" fontAlgn="base">
              <a:spcBef>
                <a:spcPts val="0"/>
              </a:spcBef>
              <a:buClrTx/>
              <a:buSzTx/>
              <a:buFont typeface="Wingdings" pitchFamily="2" charset="2"/>
              <a:buChar char="v"/>
            </a:pPr>
            <a:endParaRPr lang="en-US" dirty="0"/>
          </a:p>
          <a:p>
            <a:pPr marL="800100" lvl="1" indent="-342900" fontAlgn="base">
              <a:spcBef>
                <a:spcPts val="0"/>
              </a:spcBef>
              <a:buClrTx/>
              <a:buSzTx/>
              <a:buFont typeface="Wingdings" pitchFamily="2" charset="2"/>
              <a:buChar char="v"/>
            </a:pPr>
            <a:endParaRPr lang="en-US" dirty="0"/>
          </a:p>
        </p:txBody>
      </p:sp>
      <p:sp>
        <p:nvSpPr>
          <p:cNvPr id="4" name="TextBox 3"/>
          <p:cNvSpPr txBox="1"/>
          <p:nvPr/>
        </p:nvSpPr>
        <p:spPr>
          <a:xfrm>
            <a:off x="1447800" y="685800"/>
            <a:ext cx="6206146" cy="830997"/>
          </a:xfrm>
          <a:prstGeom prst="rect">
            <a:avLst/>
          </a:prstGeom>
          <a:noFill/>
        </p:spPr>
        <p:txBody>
          <a:bodyPr wrap="none" rtlCol="0">
            <a:spAutoFit/>
          </a:bodyPr>
          <a:lstStyle/>
          <a:p>
            <a:r>
              <a:rPr lang="en-US" sz="4800" dirty="0" smtClean="0">
                <a:solidFill>
                  <a:srgbClr val="A46645"/>
                </a:solidFill>
              </a:rPr>
              <a:t>Concepts for Revision</a:t>
            </a:r>
            <a:endParaRPr lang="en-US" sz="4800" dirty="0">
              <a:solidFill>
                <a:srgbClr val="A46645"/>
              </a:solidFill>
            </a:endParaRPr>
          </a:p>
        </p:txBody>
      </p:sp>
      <p:sp>
        <p:nvSpPr>
          <p:cNvPr id="2" name="TextBox 1"/>
          <p:cNvSpPr txBox="1"/>
          <p:nvPr/>
        </p:nvSpPr>
        <p:spPr>
          <a:xfrm>
            <a:off x="457200" y="5791200"/>
            <a:ext cx="8186630" cy="646331"/>
          </a:xfrm>
          <a:prstGeom prst="rect">
            <a:avLst/>
          </a:prstGeom>
          <a:noFill/>
        </p:spPr>
        <p:txBody>
          <a:bodyPr wrap="square" rtlCol="0">
            <a:spAutoFit/>
          </a:bodyPr>
          <a:lstStyle/>
          <a:p>
            <a:r>
              <a:rPr lang="en-US" dirty="0"/>
              <a:t>Use 4 </a:t>
            </a:r>
            <a:r>
              <a:rPr lang="en-US" u="sng" dirty="0"/>
              <a:t>themes</a:t>
            </a:r>
            <a:r>
              <a:rPr lang="en-US" dirty="0"/>
              <a:t> for organization and develop a structure that allows for definition of measurable outcomes and a process to evaluate progress towards </a:t>
            </a:r>
            <a:r>
              <a:rPr lang="en-US" dirty="0" smtClean="0"/>
              <a:t>them.</a:t>
            </a:r>
            <a:endParaRPr lang="en-US" dirty="0"/>
          </a:p>
        </p:txBody>
      </p:sp>
      <p:pic>
        <p:nvPicPr>
          <p:cNvPr id="5122" name="Picture 2" descr="thimble island photo low res crop"/>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10400" y="3733800"/>
            <a:ext cx="1527231" cy="161914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5124" name="Picture 4" descr="http://longislandsoundstudy.net/wp-content/uploads/2010/03/nload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29400" y="1981200"/>
            <a:ext cx="2039819" cy="153120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614462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838200"/>
            <a:ext cx="7543800" cy="1066800"/>
          </a:xfrm>
        </p:spPr>
        <p:txBody>
          <a:bodyPr>
            <a:noAutofit/>
          </a:bodyPr>
          <a:lstStyle/>
          <a:p>
            <a:r>
              <a:rPr lang="en-US" sz="4400" dirty="0">
                <a:solidFill>
                  <a:srgbClr val="A46645"/>
                </a:solidFill>
              </a:rPr>
              <a:t>Process for CCMP Structure</a:t>
            </a:r>
            <a:br>
              <a:rPr lang="en-US" sz="4400" dirty="0">
                <a:solidFill>
                  <a:srgbClr val="A46645"/>
                </a:solidFill>
              </a:rPr>
            </a:br>
            <a:endParaRPr lang="en-US" sz="4400" dirty="0">
              <a:solidFill>
                <a:srgbClr val="A46645"/>
              </a:solidFill>
            </a:endParaRPr>
          </a:p>
        </p:txBody>
      </p:sp>
      <p:grpSp>
        <p:nvGrpSpPr>
          <p:cNvPr id="4" name="Group 3"/>
          <p:cNvGrpSpPr/>
          <p:nvPr/>
        </p:nvGrpSpPr>
        <p:grpSpPr>
          <a:xfrm>
            <a:off x="1290165" y="2133600"/>
            <a:ext cx="7770114" cy="533400"/>
            <a:chOff x="304800" y="1219200"/>
            <a:chExt cx="7545976" cy="533400"/>
          </a:xfrm>
        </p:grpSpPr>
        <p:sp>
          <p:nvSpPr>
            <p:cNvPr id="7" name="Rounded Rectangle 6"/>
            <p:cNvSpPr/>
            <p:nvPr/>
          </p:nvSpPr>
          <p:spPr>
            <a:xfrm>
              <a:off x="304800" y="1219200"/>
              <a:ext cx="990600" cy="5334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400" dirty="0" smtClean="0">
                  <a:solidFill>
                    <a:schemeClr val="bg2"/>
                  </a:solidFill>
                </a:rPr>
                <a:t>Goals</a:t>
              </a:r>
            </a:p>
          </p:txBody>
        </p:sp>
        <p:sp>
          <p:nvSpPr>
            <p:cNvPr id="8" name="Rounded Rectangle 7"/>
            <p:cNvSpPr/>
            <p:nvPr/>
          </p:nvSpPr>
          <p:spPr>
            <a:xfrm>
              <a:off x="1600200" y="1219200"/>
              <a:ext cx="1080696" cy="5334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400" dirty="0" smtClean="0">
                  <a:solidFill>
                    <a:srgbClr val="E1DFD1"/>
                  </a:solidFill>
                </a:rPr>
                <a:t>Outcomes</a:t>
              </a:r>
              <a:endParaRPr lang="en-US" sz="1400" dirty="0">
                <a:solidFill>
                  <a:srgbClr val="E1DFD1"/>
                </a:solidFill>
              </a:endParaRPr>
            </a:p>
          </p:txBody>
        </p:sp>
        <p:sp>
          <p:nvSpPr>
            <p:cNvPr id="9" name="Rounded Rectangle 8"/>
            <p:cNvSpPr/>
            <p:nvPr/>
          </p:nvSpPr>
          <p:spPr>
            <a:xfrm>
              <a:off x="2895600" y="1219200"/>
              <a:ext cx="1104901" cy="5334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400" dirty="0" smtClean="0">
                  <a:solidFill>
                    <a:srgbClr val="E1DFD1"/>
                  </a:solidFill>
                </a:rPr>
                <a:t>Objectives</a:t>
              </a:r>
              <a:endParaRPr lang="en-US" sz="1400" dirty="0">
                <a:solidFill>
                  <a:srgbClr val="E1DFD1"/>
                </a:solidFill>
              </a:endParaRPr>
            </a:p>
          </p:txBody>
        </p:sp>
        <p:sp>
          <p:nvSpPr>
            <p:cNvPr id="10" name="Rounded Rectangle 9"/>
            <p:cNvSpPr/>
            <p:nvPr/>
          </p:nvSpPr>
          <p:spPr>
            <a:xfrm>
              <a:off x="4343400" y="1219200"/>
              <a:ext cx="990600" cy="53340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lvl="0" algn="ctr"/>
              <a:r>
                <a:rPr lang="en-US" sz="1400" dirty="0">
                  <a:solidFill>
                    <a:srgbClr val="E1DFD1"/>
                  </a:solidFill>
                </a:rPr>
                <a:t>Indicators</a:t>
              </a:r>
            </a:p>
          </p:txBody>
        </p:sp>
        <p:sp>
          <p:nvSpPr>
            <p:cNvPr id="11" name="Rounded Rectangle 10"/>
            <p:cNvSpPr/>
            <p:nvPr/>
          </p:nvSpPr>
          <p:spPr>
            <a:xfrm>
              <a:off x="5638800" y="1219200"/>
              <a:ext cx="990600" cy="5334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400" dirty="0" smtClean="0">
                  <a:solidFill>
                    <a:srgbClr val="E1DFD1"/>
                  </a:solidFill>
                </a:rPr>
                <a:t>Targets</a:t>
              </a:r>
              <a:endParaRPr lang="en-US" sz="1400" dirty="0">
                <a:solidFill>
                  <a:srgbClr val="E1DFD1"/>
                </a:solidFill>
              </a:endParaRPr>
            </a:p>
          </p:txBody>
        </p:sp>
        <p:cxnSp>
          <p:nvCxnSpPr>
            <p:cNvPr id="12" name="Straight Connector 11"/>
            <p:cNvCxnSpPr>
              <a:stCxn id="7" idx="3"/>
              <a:endCxn id="8" idx="1"/>
            </p:cNvCxnSpPr>
            <p:nvPr/>
          </p:nvCxnSpPr>
          <p:spPr>
            <a:xfrm>
              <a:off x="1295400" y="1485900"/>
              <a:ext cx="304800" cy="0"/>
            </a:xfrm>
            <a:prstGeom prst="line">
              <a:avLst/>
            </a:prstGeom>
          </p:spPr>
          <p:style>
            <a:lnRef idx="2">
              <a:schemeClr val="accent3"/>
            </a:lnRef>
            <a:fillRef idx="0">
              <a:schemeClr val="accent3"/>
            </a:fillRef>
            <a:effectRef idx="1">
              <a:schemeClr val="accent3"/>
            </a:effectRef>
            <a:fontRef idx="minor">
              <a:schemeClr val="tx1"/>
            </a:fontRef>
          </p:style>
        </p:cxnSp>
        <p:cxnSp>
          <p:nvCxnSpPr>
            <p:cNvPr id="13" name="Straight Connector 12"/>
            <p:cNvCxnSpPr>
              <a:stCxn id="8" idx="3"/>
              <a:endCxn id="9" idx="1"/>
            </p:cNvCxnSpPr>
            <p:nvPr/>
          </p:nvCxnSpPr>
          <p:spPr>
            <a:xfrm>
              <a:off x="2680896" y="1485900"/>
              <a:ext cx="214704" cy="0"/>
            </a:xfrm>
            <a:prstGeom prst="line">
              <a:avLst/>
            </a:prstGeom>
          </p:spPr>
          <p:style>
            <a:lnRef idx="2">
              <a:schemeClr val="accent4"/>
            </a:lnRef>
            <a:fillRef idx="0">
              <a:schemeClr val="accent4"/>
            </a:fillRef>
            <a:effectRef idx="1">
              <a:schemeClr val="accent4"/>
            </a:effectRef>
            <a:fontRef idx="minor">
              <a:schemeClr val="tx1"/>
            </a:fontRef>
          </p:style>
        </p:cxnSp>
        <p:cxnSp>
          <p:nvCxnSpPr>
            <p:cNvPr id="14" name="Straight Connector 13"/>
            <p:cNvCxnSpPr>
              <a:stCxn id="9" idx="3"/>
              <a:endCxn id="10" idx="1"/>
            </p:cNvCxnSpPr>
            <p:nvPr/>
          </p:nvCxnSpPr>
          <p:spPr>
            <a:xfrm>
              <a:off x="4000501" y="1485900"/>
              <a:ext cx="342899" cy="0"/>
            </a:xfrm>
            <a:prstGeom prst="line">
              <a:avLst/>
            </a:prstGeom>
          </p:spPr>
          <p:style>
            <a:lnRef idx="2">
              <a:schemeClr val="accent5"/>
            </a:lnRef>
            <a:fillRef idx="0">
              <a:schemeClr val="accent5"/>
            </a:fillRef>
            <a:effectRef idx="1">
              <a:schemeClr val="accent5"/>
            </a:effectRef>
            <a:fontRef idx="minor">
              <a:schemeClr val="tx1"/>
            </a:fontRef>
          </p:style>
        </p:cxnSp>
        <p:cxnSp>
          <p:nvCxnSpPr>
            <p:cNvPr id="15" name="Straight Connector 14"/>
            <p:cNvCxnSpPr>
              <a:stCxn id="10" idx="3"/>
              <a:endCxn id="11" idx="1"/>
            </p:cNvCxnSpPr>
            <p:nvPr/>
          </p:nvCxnSpPr>
          <p:spPr>
            <a:xfrm>
              <a:off x="5334000" y="1485900"/>
              <a:ext cx="304800" cy="0"/>
            </a:xfrm>
            <a:prstGeom prst="line">
              <a:avLst/>
            </a:prstGeom>
          </p:spPr>
          <p:style>
            <a:lnRef idx="2">
              <a:schemeClr val="accent6"/>
            </a:lnRef>
            <a:fillRef idx="0">
              <a:schemeClr val="accent6"/>
            </a:fillRef>
            <a:effectRef idx="1">
              <a:schemeClr val="accent6"/>
            </a:effectRef>
            <a:fontRef idx="minor">
              <a:schemeClr val="tx1"/>
            </a:fontRef>
          </p:style>
        </p:cxnSp>
        <p:sp>
          <p:nvSpPr>
            <p:cNvPr id="16" name="Rounded Rectangle 15"/>
            <p:cNvSpPr/>
            <p:nvPr/>
          </p:nvSpPr>
          <p:spPr>
            <a:xfrm>
              <a:off x="6936376" y="1219200"/>
              <a:ext cx="914400" cy="5334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400" dirty="0" smtClean="0">
                  <a:solidFill>
                    <a:srgbClr val="E1DFD1"/>
                  </a:solidFill>
                </a:rPr>
                <a:t>Actions</a:t>
              </a:r>
              <a:endParaRPr lang="en-US" sz="1400" dirty="0">
                <a:solidFill>
                  <a:srgbClr val="E1DFD1"/>
                </a:solidFill>
              </a:endParaRPr>
            </a:p>
          </p:txBody>
        </p:sp>
        <p:cxnSp>
          <p:nvCxnSpPr>
            <p:cNvPr id="17" name="Straight Connector 16"/>
            <p:cNvCxnSpPr>
              <a:stCxn id="11" idx="3"/>
              <a:endCxn id="16" idx="1"/>
            </p:cNvCxnSpPr>
            <p:nvPr/>
          </p:nvCxnSpPr>
          <p:spPr>
            <a:xfrm>
              <a:off x="6629400" y="1485900"/>
              <a:ext cx="306976" cy="0"/>
            </a:xfrm>
            <a:prstGeom prst="line">
              <a:avLst/>
            </a:prstGeom>
          </p:spPr>
          <p:style>
            <a:lnRef idx="2">
              <a:schemeClr val="accent2"/>
            </a:lnRef>
            <a:fillRef idx="0">
              <a:schemeClr val="accent2"/>
            </a:fillRef>
            <a:effectRef idx="1">
              <a:schemeClr val="accent2"/>
            </a:effectRef>
            <a:fontRef idx="minor">
              <a:schemeClr val="tx1"/>
            </a:fontRef>
          </p:style>
        </p:cxnSp>
      </p:grpSp>
      <p:sp>
        <p:nvSpPr>
          <p:cNvPr id="5" name="Rounded Rectangle 4"/>
          <p:cNvSpPr/>
          <p:nvPr/>
        </p:nvSpPr>
        <p:spPr>
          <a:xfrm>
            <a:off x="76200" y="2133600"/>
            <a:ext cx="942109" cy="53340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lvl="0" algn="ctr"/>
            <a:r>
              <a:rPr lang="en-US" sz="1400" dirty="0" smtClean="0">
                <a:solidFill>
                  <a:srgbClr val="E1DFD1"/>
                </a:solidFill>
              </a:rPr>
              <a:t>Themes</a:t>
            </a:r>
            <a:endParaRPr lang="en-US" sz="1400" dirty="0">
              <a:solidFill>
                <a:srgbClr val="E1DFD1"/>
              </a:solidFill>
            </a:endParaRPr>
          </a:p>
        </p:txBody>
      </p:sp>
      <p:cxnSp>
        <p:nvCxnSpPr>
          <p:cNvPr id="6" name="Straight Connector 5"/>
          <p:cNvCxnSpPr>
            <a:stCxn id="5" idx="3"/>
            <a:endCxn id="7" idx="1"/>
          </p:cNvCxnSpPr>
          <p:nvPr/>
        </p:nvCxnSpPr>
        <p:spPr>
          <a:xfrm>
            <a:off x="1018309" y="2400300"/>
            <a:ext cx="271856" cy="0"/>
          </a:xfrm>
          <a:prstGeom prst="line">
            <a:avLst/>
          </a:prstGeom>
        </p:spPr>
        <p:style>
          <a:lnRef idx="2">
            <a:schemeClr val="accent1"/>
          </a:lnRef>
          <a:fillRef idx="0">
            <a:schemeClr val="accent1"/>
          </a:fillRef>
          <a:effectRef idx="1">
            <a:schemeClr val="accent1"/>
          </a:effectRef>
          <a:fontRef idx="minor">
            <a:schemeClr val="tx1"/>
          </a:fontRef>
        </p:style>
      </p:cxnSp>
      <p:sp>
        <p:nvSpPr>
          <p:cNvPr id="18" name="TextBox 17"/>
          <p:cNvSpPr txBox="1"/>
          <p:nvPr/>
        </p:nvSpPr>
        <p:spPr>
          <a:xfrm>
            <a:off x="97580" y="3352800"/>
            <a:ext cx="9067800" cy="838200"/>
          </a:xfrm>
          <a:prstGeom prst="rect">
            <a:avLst/>
          </a:prstGeom>
          <a:noFill/>
        </p:spPr>
        <p:txBody>
          <a:bodyPr wrap="square" rtlCol="0">
            <a:spAutoFit/>
          </a:bodyPr>
          <a:lstStyle/>
          <a:p>
            <a:pPr algn="ctr"/>
            <a:endParaRPr lang="en-US" sz="4000" dirty="0"/>
          </a:p>
        </p:txBody>
      </p:sp>
      <p:sp>
        <p:nvSpPr>
          <p:cNvPr id="19" name="TextBox 18"/>
          <p:cNvSpPr txBox="1"/>
          <p:nvPr/>
        </p:nvSpPr>
        <p:spPr>
          <a:xfrm>
            <a:off x="533400" y="2971800"/>
            <a:ext cx="8139820" cy="3046988"/>
          </a:xfrm>
          <a:prstGeom prst="rect">
            <a:avLst/>
          </a:prstGeom>
          <a:noFill/>
        </p:spPr>
        <p:txBody>
          <a:bodyPr wrap="square" rtlCol="0">
            <a:spAutoFit/>
          </a:bodyPr>
          <a:lstStyle/>
          <a:p>
            <a:pPr marL="342900" indent="-342900">
              <a:buFont typeface="Wingdings" pitchFamily="2" charset="2"/>
              <a:buChar char="ü"/>
            </a:pPr>
            <a:r>
              <a:rPr lang="en-US" sz="2400" dirty="0" smtClean="0">
                <a:solidFill>
                  <a:schemeClr val="tx2"/>
                </a:solidFill>
              </a:rPr>
              <a:t>Each broad Theme has a defined </a:t>
            </a:r>
            <a:r>
              <a:rPr lang="en-US" sz="2400" u="sng" dirty="0" smtClean="0">
                <a:solidFill>
                  <a:schemeClr val="tx2"/>
                </a:solidFill>
              </a:rPr>
              <a:t>Goal</a:t>
            </a:r>
          </a:p>
          <a:p>
            <a:pPr marL="342900" indent="-342900">
              <a:buFont typeface="Wingdings" pitchFamily="2" charset="2"/>
              <a:buChar char="ü"/>
            </a:pPr>
            <a:r>
              <a:rPr lang="en-US" sz="2400" dirty="0" smtClean="0">
                <a:solidFill>
                  <a:schemeClr val="tx2"/>
                </a:solidFill>
              </a:rPr>
              <a:t>These Goals are linked to several desired </a:t>
            </a:r>
            <a:r>
              <a:rPr lang="en-US" sz="2400" u="sng" dirty="0" smtClean="0">
                <a:solidFill>
                  <a:schemeClr val="tx2"/>
                </a:solidFill>
              </a:rPr>
              <a:t>Outcomes</a:t>
            </a:r>
          </a:p>
          <a:p>
            <a:pPr marL="342900" indent="-342900">
              <a:buFont typeface="Wingdings" pitchFamily="2" charset="2"/>
              <a:buChar char="ü"/>
            </a:pPr>
            <a:r>
              <a:rPr lang="en-US" sz="2400" dirty="0" smtClean="0">
                <a:solidFill>
                  <a:schemeClr val="tx2"/>
                </a:solidFill>
              </a:rPr>
              <a:t>The Outcomes are linked to measurable </a:t>
            </a:r>
            <a:r>
              <a:rPr lang="en-US" sz="2400" u="sng" dirty="0" smtClean="0">
                <a:solidFill>
                  <a:schemeClr val="tx2"/>
                </a:solidFill>
              </a:rPr>
              <a:t>Objectives</a:t>
            </a:r>
            <a:r>
              <a:rPr lang="en-US" sz="2400" dirty="0" smtClean="0">
                <a:solidFill>
                  <a:schemeClr val="tx2"/>
                </a:solidFill>
              </a:rPr>
              <a:t> with associated </a:t>
            </a:r>
            <a:r>
              <a:rPr lang="en-US" sz="2400" u="sng" dirty="0" smtClean="0">
                <a:solidFill>
                  <a:schemeClr val="tx2"/>
                </a:solidFill>
              </a:rPr>
              <a:t>Indicators</a:t>
            </a:r>
          </a:p>
          <a:p>
            <a:pPr marL="342900" indent="-342900">
              <a:buFont typeface="Wingdings" pitchFamily="2" charset="2"/>
              <a:buChar char="ü"/>
            </a:pPr>
            <a:r>
              <a:rPr lang="en-US" sz="2400" dirty="0" smtClean="0">
                <a:solidFill>
                  <a:schemeClr val="tx2"/>
                </a:solidFill>
              </a:rPr>
              <a:t>Long term </a:t>
            </a:r>
            <a:r>
              <a:rPr lang="en-US" sz="2400" u="sng" dirty="0" smtClean="0">
                <a:solidFill>
                  <a:schemeClr val="tx2"/>
                </a:solidFill>
              </a:rPr>
              <a:t>Targets/actions</a:t>
            </a:r>
            <a:r>
              <a:rPr lang="en-US" sz="2400" dirty="0" smtClean="0">
                <a:solidFill>
                  <a:schemeClr val="tx2"/>
                </a:solidFill>
              </a:rPr>
              <a:t> will be set with shorter interim </a:t>
            </a:r>
            <a:r>
              <a:rPr lang="en-US" sz="2400" u="sng" dirty="0" smtClean="0">
                <a:solidFill>
                  <a:schemeClr val="tx2"/>
                </a:solidFill>
              </a:rPr>
              <a:t>targets/actions</a:t>
            </a:r>
            <a:r>
              <a:rPr lang="en-US" sz="2400" dirty="0" smtClean="0">
                <a:solidFill>
                  <a:schemeClr val="tx2"/>
                </a:solidFill>
              </a:rPr>
              <a:t> described in Management Implementation Plans (2-5 year targets) to measure progress</a:t>
            </a:r>
            <a:endParaRPr lang="en-US" sz="2400" dirty="0">
              <a:solidFill>
                <a:schemeClr val="tx2"/>
              </a:solidFill>
            </a:endParaRPr>
          </a:p>
        </p:txBody>
      </p:sp>
    </p:spTree>
    <p:extLst>
      <p:ext uri="{BB962C8B-B14F-4D97-AF65-F5344CB8AC3E}">
        <p14:creationId xmlns:p14="http://schemas.microsoft.com/office/powerpoint/2010/main" val="420564140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447800" y="381000"/>
            <a:ext cx="7570960" cy="533400"/>
            <a:chOff x="450584" y="1219200"/>
            <a:chExt cx="7352567" cy="533400"/>
          </a:xfrm>
        </p:grpSpPr>
        <p:sp>
          <p:nvSpPr>
            <p:cNvPr id="3" name="Rounded Rectangle 2"/>
            <p:cNvSpPr/>
            <p:nvPr/>
          </p:nvSpPr>
          <p:spPr>
            <a:xfrm>
              <a:off x="450584" y="1219200"/>
              <a:ext cx="990600" cy="5334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400" dirty="0" smtClean="0">
                  <a:solidFill>
                    <a:srgbClr val="E1D8D3"/>
                  </a:solidFill>
                </a:rPr>
                <a:t>Goals</a:t>
              </a:r>
            </a:p>
          </p:txBody>
        </p:sp>
        <p:sp>
          <p:nvSpPr>
            <p:cNvPr id="4" name="Rounded Rectangle 3"/>
            <p:cNvSpPr/>
            <p:nvPr/>
          </p:nvSpPr>
          <p:spPr>
            <a:xfrm>
              <a:off x="1600199" y="1219200"/>
              <a:ext cx="1070442" cy="5334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400" dirty="0" smtClean="0">
                  <a:solidFill>
                    <a:srgbClr val="E1D8D3"/>
                  </a:solidFill>
                </a:rPr>
                <a:t>Outcomes</a:t>
              </a:r>
              <a:endParaRPr lang="en-US" sz="1400" dirty="0">
                <a:solidFill>
                  <a:srgbClr val="E1D8D3"/>
                </a:solidFill>
              </a:endParaRPr>
            </a:p>
          </p:txBody>
        </p:sp>
        <p:sp>
          <p:nvSpPr>
            <p:cNvPr id="5" name="Rounded Rectangle 4"/>
            <p:cNvSpPr/>
            <p:nvPr/>
          </p:nvSpPr>
          <p:spPr>
            <a:xfrm>
              <a:off x="2895600" y="1219200"/>
              <a:ext cx="1104901" cy="5334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400" dirty="0" smtClean="0">
                  <a:solidFill>
                    <a:srgbClr val="E1D8D3"/>
                  </a:solidFill>
                </a:rPr>
                <a:t>Objectives</a:t>
              </a:r>
              <a:endParaRPr lang="en-US" sz="1400" dirty="0">
                <a:solidFill>
                  <a:srgbClr val="E1D8D3"/>
                </a:solidFill>
              </a:endParaRPr>
            </a:p>
          </p:txBody>
        </p:sp>
        <p:sp>
          <p:nvSpPr>
            <p:cNvPr id="6" name="Rounded Rectangle 5"/>
            <p:cNvSpPr/>
            <p:nvPr/>
          </p:nvSpPr>
          <p:spPr>
            <a:xfrm>
              <a:off x="4343400" y="1219200"/>
              <a:ext cx="990600" cy="53340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lvl="0" algn="ctr"/>
              <a:r>
                <a:rPr lang="en-US" sz="1400" dirty="0">
                  <a:solidFill>
                    <a:srgbClr val="E1D8D3"/>
                  </a:solidFill>
                </a:rPr>
                <a:t>Indicators</a:t>
              </a:r>
            </a:p>
          </p:txBody>
        </p:sp>
        <p:sp>
          <p:nvSpPr>
            <p:cNvPr id="7" name="Rounded Rectangle 6"/>
            <p:cNvSpPr/>
            <p:nvPr/>
          </p:nvSpPr>
          <p:spPr>
            <a:xfrm>
              <a:off x="5638800" y="1219200"/>
              <a:ext cx="990600" cy="5334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400" dirty="0" smtClean="0">
                  <a:solidFill>
                    <a:srgbClr val="E1D8D3"/>
                  </a:solidFill>
                </a:rPr>
                <a:t>Targets</a:t>
              </a:r>
              <a:endParaRPr lang="en-US" sz="1400" dirty="0">
                <a:solidFill>
                  <a:srgbClr val="E1D8D3"/>
                </a:solidFill>
              </a:endParaRPr>
            </a:p>
          </p:txBody>
        </p:sp>
        <p:cxnSp>
          <p:nvCxnSpPr>
            <p:cNvPr id="8" name="Straight Connector 7"/>
            <p:cNvCxnSpPr>
              <a:stCxn id="3" idx="3"/>
              <a:endCxn id="4" idx="1"/>
            </p:cNvCxnSpPr>
            <p:nvPr/>
          </p:nvCxnSpPr>
          <p:spPr>
            <a:xfrm>
              <a:off x="1441184" y="1485900"/>
              <a:ext cx="159015" cy="0"/>
            </a:xfrm>
            <a:prstGeom prst="line">
              <a:avLst/>
            </a:prstGeom>
          </p:spPr>
          <p:style>
            <a:lnRef idx="2">
              <a:schemeClr val="accent3"/>
            </a:lnRef>
            <a:fillRef idx="0">
              <a:schemeClr val="accent3"/>
            </a:fillRef>
            <a:effectRef idx="1">
              <a:schemeClr val="accent3"/>
            </a:effectRef>
            <a:fontRef idx="minor">
              <a:schemeClr val="tx1"/>
            </a:fontRef>
          </p:style>
        </p:cxnSp>
        <p:cxnSp>
          <p:nvCxnSpPr>
            <p:cNvPr id="9" name="Straight Connector 8"/>
            <p:cNvCxnSpPr>
              <a:stCxn id="4" idx="3"/>
              <a:endCxn id="5" idx="1"/>
            </p:cNvCxnSpPr>
            <p:nvPr/>
          </p:nvCxnSpPr>
          <p:spPr>
            <a:xfrm>
              <a:off x="2670641" y="1485900"/>
              <a:ext cx="224959" cy="0"/>
            </a:xfrm>
            <a:prstGeom prst="line">
              <a:avLst/>
            </a:prstGeom>
          </p:spPr>
          <p:style>
            <a:lnRef idx="2">
              <a:schemeClr val="accent4"/>
            </a:lnRef>
            <a:fillRef idx="0">
              <a:schemeClr val="accent4"/>
            </a:fillRef>
            <a:effectRef idx="1">
              <a:schemeClr val="accent4"/>
            </a:effectRef>
            <a:fontRef idx="minor">
              <a:schemeClr val="tx1"/>
            </a:fontRef>
          </p:style>
        </p:cxnSp>
        <p:cxnSp>
          <p:nvCxnSpPr>
            <p:cNvPr id="10" name="Straight Connector 9"/>
            <p:cNvCxnSpPr>
              <a:stCxn id="5" idx="3"/>
              <a:endCxn id="6" idx="1"/>
            </p:cNvCxnSpPr>
            <p:nvPr/>
          </p:nvCxnSpPr>
          <p:spPr>
            <a:xfrm>
              <a:off x="4000501" y="1485900"/>
              <a:ext cx="342899" cy="0"/>
            </a:xfrm>
            <a:prstGeom prst="line">
              <a:avLst/>
            </a:prstGeom>
          </p:spPr>
          <p:style>
            <a:lnRef idx="2">
              <a:schemeClr val="accent5"/>
            </a:lnRef>
            <a:fillRef idx="0">
              <a:schemeClr val="accent5"/>
            </a:fillRef>
            <a:effectRef idx="1">
              <a:schemeClr val="accent5"/>
            </a:effectRef>
            <a:fontRef idx="minor">
              <a:schemeClr val="tx1"/>
            </a:fontRef>
          </p:style>
        </p:cxnSp>
        <p:cxnSp>
          <p:nvCxnSpPr>
            <p:cNvPr id="11" name="Straight Connector 10"/>
            <p:cNvCxnSpPr>
              <a:stCxn id="6" idx="3"/>
              <a:endCxn id="7" idx="1"/>
            </p:cNvCxnSpPr>
            <p:nvPr/>
          </p:nvCxnSpPr>
          <p:spPr>
            <a:xfrm>
              <a:off x="5334000" y="1485900"/>
              <a:ext cx="304800" cy="0"/>
            </a:xfrm>
            <a:prstGeom prst="line">
              <a:avLst/>
            </a:prstGeom>
          </p:spPr>
          <p:style>
            <a:lnRef idx="2">
              <a:schemeClr val="accent6"/>
            </a:lnRef>
            <a:fillRef idx="0">
              <a:schemeClr val="accent6"/>
            </a:fillRef>
            <a:effectRef idx="1">
              <a:schemeClr val="accent6"/>
            </a:effectRef>
            <a:fontRef idx="minor">
              <a:schemeClr val="tx1"/>
            </a:fontRef>
          </p:style>
        </p:cxnSp>
        <p:sp>
          <p:nvSpPr>
            <p:cNvPr id="12" name="Rounded Rectangle 11"/>
            <p:cNvSpPr/>
            <p:nvPr/>
          </p:nvSpPr>
          <p:spPr>
            <a:xfrm>
              <a:off x="6888751" y="1219200"/>
              <a:ext cx="914400" cy="5334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400" dirty="0" smtClean="0">
                  <a:solidFill>
                    <a:srgbClr val="E1D8D3"/>
                  </a:solidFill>
                </a:rPr>
                <a:t>Actions</a:t>
              </a:r>
              <a:endParaRPr lang="en-US" sz="1400" dirty="0">
                <a:solidFill>
                  <a:srgbClr val="E1D8D3"/>
                </a:solidFill>
              </a:endParaRPr>
            </a:p>
          </p:txBody>
        </p:sp>
        <p:cxnSp>
          <p:nvCxnSpPr>
            <p:cNvPr id="13" name="Straight Connector 12"/>
            <p:cNvCxnSpPr>
              <a:stCxn id="7" idx="3"/>
              <a:endCxn id="12" idx="1"/>
            </p:cNvCxnSpPr>
            <p:nvPr/>
          </p:nvCxnSpPr>
          <p:spPr>
            <a:xfrm>
              <a:off x="6629400" y="1485900"/>
              <a:ext cx="259351" cy="0"/>
            </a:xfrm>
            <a:prstGeom prst="line">
              <a:avLst/>
            </a:prstGeom>
          </p:spPr>
          <p:style>
            <a:lnRef idx="2">
              <a:schemeClr val="accent2"/>
            </a:lnRef>
            <a:fillRef idx="0">
              <a:schemeClr val="accent2"/>
            </a:fillRef>
            <a:effectRef idx="1">
              <a:schemeClr val="accent2"/>
            </a:effectRef>
            <a:fontRef idx="minor">
              <a:schemeClr val="tx1"/>
            </a:fontRef>
          </p:style>
        </p:cxnSp>
      </p:grpSp>
      <p:sp>
        <p:nvSpPr>
          <p:cNvPr id="14" name="Rounded Rectangle 13"/>
          <p:cNvSpPr/>
          <p:nvPr/>
        </p:nvSpPr>
        <p:spPr>
          <a:xfrm>
            <a:off x="167099" y="381000"/>
            <a:ext cx="1128301" cy="53340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lvl="0" algn="ctr"/>
            <a:r>
              <a:rPr lang="en-US" b="1" dirty="0" smtClean="0">
                <a:solidFill>
                  <a:srgbClr val="FFFFFF"/>
                </a:solidFill>
              </a:rPr>
              <a:t>Themes</a:t>
            </a:r>
            <a:endParaRPr lang="en-US" b="1" dirty="0">
              <a:ln w="12700">
                <a:solidFill>
                  <a:schemeClr val="tx1"/>
                </a:solidFill>
                <a:prstDash val="solid"/>
              </a:ln>
              <a:solidFill>
                <a:srgbClr val="FFFFFF"/>
              </a:solidFill>
            </a:endParaRPr>
          </a:p>
        </p:txBody>
      </p:sp>
      <p:sp>
        <p:nvSpPr>
          <p:cNvPr id="15" name="TextBox 14"/>
          <p:cNvSpPr txBox="1"/>
          <p:nvPr/>
        </p:nvSpPr>
        <p:spPr>
          <a:xfrm>
            <a:off x="4198968" y="2404170"/>
            <a:ext cx="4640232" cy="3539430"/>
          </a:xfrm>
          <a:prstGeom prst="rect">
            <a:avLst/>
          </a:prstGeom>
          <a:noFill/>
        </p:spPr>
        <p:txBody>
          <a:bodyPr wrap="square" rtlCol="0">
            <a:spAutoFit/>
          </a:bodyPr>
          <a:lstStyle/>
          <a:p>
            <a:r>
              <a:rPr lang="en-US" sz="3200" dirty="0" smtClean="0"/>
              <a:t>Waters &amp; Watersheds</a:t>
            </a:r>
          </a:p>
          <a:p>
            <a:endParaRPr lang="en-US" sz="3200" dirty="0" smtClean="0"/>
          </a:p>
          <a:p>
            <a:r>
              <a:rPr lang="en-US" sz="3200" dirty="0" smtClean="0"/>
              <a:t>Habitats &amp; Wildlife</a:t>
            </a:r>
          </a:p>
          <a:p>
            <a:endParaRPr lang="en-US" sz="3200" dirty="0" smtClean="0"/>
          </a:p>
          <a:p>
            <a:r>
              <a:rPr lang="en-US" sz="3200" dirty="0" smtClean="0"/>
              <a:t>Sound Communities</a:t>
            </a:r>
          </a:p>
          <a:p>
            <a:endParaRPr lang="en-US" sz="3200" dirty="0" smtClean="0"/>
          </a:p>
          <a:p>
            <a:r>
              <a:rPr lang="en-US" sz="3200" dirty="0" smtClean="0"/>
              <a:t>Science &amp; Management</a:t>
            </a:r>
            <a:endParaRPr lang="en-US" sz="3200" dirty="0"/>
          </a:p>
        </p:txBody>
      </p:sp>
      <p:pic>
        <p:nvPicPr>
          <p:cNvPr id="16" name="Picture 15"/>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rcRect t="6091"/>
          <a:stretch/>
        </p:blipFill>
        <p:spPr>
          <a:xfrm>
            <a:off x="914400" y="2514600"/>
            <a:ext cx="1486921" cy="1370654"/>
          </a:xfrm>
          <a:prstGeom prst="rect">
            <a:avLst/>
          </a:prstGeom>
          <a:ln>
            <a:noFill/>
          </a:ln>
          <a:effectLst>
            <a:outerShdw blurRad="292100" dist="139700" dir="2700000" algn="tl" rotWithShape="0">
              <a:srgbClr val="333333">
                <a:alpha val="65000"/>
              </a:srgbClr>
            </a:outerShdw>
          </a:effectLst>
        </p:spPr>
      </p:pic>
      <p:pic>
        <p:nvPicPr>
          <p:cNvPr id="17" name="Picture 16"/>
          <p:cNvPicPr>
            <a:picLocks noChangeAspect="1"/>
          </p:cNvPicPr>
          <p:nvPr/>
        </p:nvPicPr>
        <p:blipFill>
          <a:blip r:embed="rId4" cstate="print">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val="0"/>
              </a:ext>
            </a:extLst>
          </a:blip>
          <a:stretch>
            <a:fillRect/>
          </a:stretch>
        </p:blipFill>
        <p:spPr>
          <a:xfrm>
            <a:off x="2514600" y="2971800"/>
            <a:ext cx="1508002" cy="1526852"/>
          </a:xfrm>
          <a:prstGeom prst="rect">
            <a:avLst/>
          </a:prstGeom>
          <a:ln>
            <a:noFill/>
          </a:ln>
          <a:effectLst>
            <a:outerShdw blurRad="292100" dist="139700" dir="2700000" algn="tl" rotWithShape="0">
              <a:srgbClr val="333333">
                <a:alpha val="65000"/>
              </a:srgbClr>
            </a:outerShdw>
          </a:effectLst>
        </p:spPr>
      </p:pic>
      <p:pic>
        <p:nvPicPr>
          <p:cNvPr id="18" name="Picture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04800" y="4038600"/>
            <a:ext cx="1771595" cy="1183711"/>
          </a:xfrm>
          <a:prstGeom prst="rect">
            <a:avLst/>
          </a:prstGeom>
          <a:ln>
            <a:noFill/>
          </a:ln>
          <a:effectLst>
            <a:outerShdw blurRad="292100" dist="139700" dir="2700000" algn="tl" rotWithShape="0">
              <a:srgbClr val="333333">
                <a:alpha val="65000"/>
              </a:srgbClr>
            </a:outerShdw>
          </a:effectLst>
        </p:spPr>
      </p:pic>
      <p:sp>
        <p:nvSpPr>
          <p:cNvPr id="19" name="Rectangular Callout 18"/>
          <p:cNvSpPr/>
          <p:nvPr/>
        </p:nvSpPr>
        <p:spPr>
          <a:xfrm>
            <a:off x="381000" y="1447800"/>
            <a:ext cx="8382000" cy="677467"/>
          </a:xfrm>
          <a:prstGeom prst="wedgeRectCallout">
            <a:avLst>
              <a:gd name="adj1" fmla="val -42086"/>
              <a:gd name="adj2" fmla="val -95007"/>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400" u="sng" dirty="0" smtClean="0">
                <a:solidFill>
                  <a:srgbClr val="FFFFFF"/>
                </a:solidFill>
              </a:rPr>
              <a:t>Themes</a:t>
            </a:r>
            <a:r>
              <a:rPr lang="en-US" sz="2400" dirty="0" smtClean="0">
                <a:solidFill>
                  <a:srgbClr val="FFFFFF"/>
                </a:solidFill>
              </a:rPr>
              <a:t>: Overarching environmental/managing categories</a:t>
            </a:r>
            <a:endParaRPr lang="en-US" sz="2400" dirty="0">
              <a:solidFill>
                <a:srgbClr val="FFFFFF"/>
              </a:solidFill>
            </a:endParaRPr>
          </a:p>
        </p:txBody>
      </p:sp>
      <p:pic>
        <p:nvPicPr>
          <p:cNvPr id="20" name="Picture 1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209800" y="4648200"/>
            <a:ext cx="1607067" cy="143869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789060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14"/>
                                        </p:tgtEl>
                                      </p:cBhvr>
                                      <p:by x="150000" y="150000"/>
                                    </p:animScale>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p:bldP spid="1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276310" y="381000"/>
            <a:ext cx="1020024" cy="5334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b="1" dirty="0" smtClean="0">
                <a:solidFill>
                  <a:srgbClr val="FFFFFF"/>
                </a:solidFill>
              </a:rPr>
              <a:t>Goals</a:t>
            </a:r>
          </a:p>
        </p:txBody>
      </p:sp>
      <p:sp>
        <p:nvSpPr>
          <p:cNvPr id="3" name="Rounded Rectangle 2"/>
          <p:cNvSpPr/>
          <p:nvPr/>
        </p:nvSpPr>
        <p:spPr>
          <a:xfrm>
            <a:off x="2610186" y="381000"/>
            <a:ext cx="1123613" cy="5334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400" dirty="0" smtClean="0">
                <a:solidFill>
                  <a:srgbClr val="E1DFD1"/>
                </a:solidFill>
              </a:rPr>
              <a:t>Outcomes</a:t>
            </a:r>
            <a:endParaRPr lang="en-US" sz="1400" dirty="0">
              <a:solidFill>
                <a:srgbClr val="E1DFD1"/>
              </a:solidFill>
            </a:endParaRPr>
          </a:p>
        </p:txBody>
      </p:sp>
      <p:sp>
        <p:nvSpPr>
          <p:cNvPr id="4" name="Rounded Rectangle 3"/>
          <p:cNvSpPr/>
          <p:nvPr/>
        </p:nvSpPr>
        <p:spPr>
          <a:xfrm>
            <a:off x="3944064" y="381000"/>
            <a:ext cx="1137720" cy="5334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400" dirty="0" smtClean="0">
                <a:solidFill>
                  <a:srgbClr val="E1DFD1"/>
                </a:solidFill>
              </a:rPr>
              <a:t>Objectives</a:t>
            </a:r>
            <a:endParaRPr lang="en-US" sz="1400" dirty="0">
              <a:solidFill>
                <a:srgbClr val="E1DFD1"/>
              </a:solidFill>
            </a:endParaRPr>
          </a:p>
        </p:txBody>
      </p:sp>
      <p:sp>
        <p:nvSpPr>
          <p:cNvPr id="5" name="Rounded Rectangle 4"/>
          <p:cNvSpPr/>
          <p:nvPr/>
        </p:nvSpPr>
        <p:spPr>
          <a:xfrm>
            <a:off x="5434868" y="381000"/>
            <a:ext cx="1020024" cy="53340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lvl="0" algn="ctr"/>
            <a:r>
              <a:rPr lang="en-US" sz="1400" dirty="0">
                <a:solidFill>
                  <a:srgbClr val="E1DFD1"/>
                </a:solidFill>
              </a:rPr>
              <a:t>Indicators</a:t>
            </a:r>
          </a:p>
        </p:txBody>
      </p:sp>
      <p:sp>
        <p:nvSpPr>
          <p:cNvPr id="6" name="Rounded Rectangle 5"/>
          <p:cNvSpPr/>
          <p:nvPr/>
        </p:nvSpPr>
        <p:spPr>
          <a:xfrm>
            <a:off x="6768746" y="381000"/>
            <a:ext cx="1020024" cy="5334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400" dirty="0" smtClean="0">
                <a:solidFill>
                  <a:srgbClr val="E1DFD1"/>
                </a:solidFill>
              </a:rPr>
              <a:t>Targets</a:t>
            </a:r>
            <a:endParaRPr lang="en-US" sz="1400" dirty="0">
              <a:solidFill>
                <a:srgbClr val="E1DFD1"/>
              </a:solidFill>
            </a:endParaRPr>
          </a:p>
        </p:txBody>
      </p:sp>
      <p:cxnSp>
        <p:nvCxnSpPr>
          <p:cNvPr id="7" name="Straight Connector 6"/>
          <p:cNvCxnSpPr>
            <a:stCxn id="3" idx="3"/>
            <a:endCxn id="4" idx="1"/>
          </p:cNvCxnSpPr>
          <p:nvPr/>
        </p:nvCxnSpPr>
        <p:spPr>
          <a:xfrm>
            <a:off x="3733799" y="647700"/>
            <a:ext cx="210265" cy="0"/>
          </a:xfrm>
          <a:prstGeom prst="line">
            <a:avLst/>
          </a:prstGeom>
        </p:spPr>
        <p:style>
          <a:lnRef idx="2">
            <a:schemeClr val="accent4"/>
          </a:lnRef>
          <a:fillRef idx="0">
            <a:schemeClr val="accent4"/>
          </a:fillRef>
          <a:effectRef idx="1">
            <a:schemeClr val="accent4"/>
          </a:effectRef>
          <a:fontRef idx="minor">
            <a:schemeClr val="tx1"/>
          </a:fontRef>
        </p:style>
      </p:cxnSp>
      <p:cxnSp>
        <p:nvCxnSpPr>
          <p:cNvPr id="8" name="Straight Connector 7"/>
          <p:cNvCxnSpPr>
            <a:stCxn id="4" idx="3"/>
            <a:endCxn id="5" idx="1"/>
          </p:cNvCxnSpPr>
          <p:nvPr/>
        </p:nvCxnSpPr>
        <p:spPr>
          <a:xfrm>
            <a:off x="5081784" y="647700"/>
            <a:ext cx="353084" cy="0"/>
          </a:xfrm>
          <a:prstGeom prst="line">
            <a:avLst/>
          </a:prstGeom>
        </p:spPr>
        <p:style>
          <a:lnRef idx="2">
            <a:schemeClr val="accent5"/>
          </a:lnRef>
          <a:fillRef idx="0">
            <a:schemeClr val="accent5"/>
          </a:fillRef>
          <a:effectRef idx="1">
            <a:schemeClr val="accent5"/>
          </a:effectRef>
          <a:fontRef idx="minor">
            <a:schemeClr val="tx1"/>
          </a:fontRef>
        </p:style>
      </p:cxnSp>
      <p:cxnSp>
        <p:nvCxnSpPr>
          <p:cNvPr id="9" name="Straight Connector 8"/>
          <p:cNvCxnSpPr>
            <a:stCxn id="5" idx="3"/>
            <a:endCxn id="6" idx="1"/>
          </p:cNvCxnSpPr>
          <p:nvPr/>
        </p:nvCxnSpPr>
        <p:spPr>
          <a:xfrm>
            <a:off x="6454892" y="647700"/>
            <a:ext cx="313853" cy="0"/>
          </a:xfrm>
          <a:prstGeom prst="line">
            <a:avLst/>
          </a:prstGeom>
        </p:spPr>
        <p:style>
          <a:lnRef idx="2">
            <a:schemeClr val="accent6"/>
          </a:lnRef>
          <a:fillRef idx="0">
            <a:schemeClr val="accent6"/>
          </a:fillRef>
          <a:effectRef idx="1">
            <a:schemeClr val="accent6"/>
          </a:effectRef>
          <a:fontRef idx="minor">
            <a:schemeClr val="tx1"/>
          </a:fontRef>
        </p:style>
      </p:cxnSp>
      <p:sp>
        <p:nvSpPr>
          <p:cNvPr id="10" name="Rounded Rectangle 9"/>
          <p:cNvSpPr/>
          <p:nvPr/>
        </p:nvSpPr>
        <p:spPr>
          <a:xfrm>
            <a:off x="8104864" y="381000"/>
            <a:ext cx="941560" cy="5334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400" dirty="0" smtClean="0">
                <a:solidFill>
                  <a:srgbClr val="E1DFD1"/>
                </a:solidFill>
              </a:rPr>
              <a:t>Actions</a:t>
            </a:r>
            <a:endParaRPr lang="en-US" sz="1400" dirty="0">
              <a:solidFill>
                <a:srgbClr val="E1DFD1"/>
              </a:solidFill>
            </a:endParaRPr>
          </a:p>
        </p:txBody>
      </p:sp>
      <p:cxnSp>
        <p:nvCxnSpPr>
          <p:cNvPr id="11" name="Straight Connector 10"/>
          <p:cNvCxnSpPr>
            <a:stCxn id="6" idx="3"/>
            <a:endCxn id="10" idx="1"/>
          </p:cNvCxnSpPr>
          <p:nvPr/>
        </p:nvCxnSpPr>
        <p:spPr>
          <a:xfrm>
            <a:off x="7788769" y="647700"/>
            <a:ext cx="316094" cy="0"/>
          </a:xfrm>
          <a:prstGeom prst="line">
            <a:avLst/>
          </a:prstGeom>
        </p:spPr>
        <p:style>
          <a:lnRef idx="2">
            <a:schemeClr val="accent2"/>
          </a:lnRef>
          <a:fillRef idx="0">
            <a:schemeClr val="accent2"/>
          </a:fillRef>
          <a:effectRef idx="1">
            <a:schemeClr val="accent2"/>
          </a:effectRef>
          <a:fontRef idx="minor">
            <a:schemeClr val="tx1"/>
          </a:fontRef>
        </p:style>
      </p:cxnSp>
      <p:sp>
        <p:nvSpPr>
          <p:cNvPr id="12" name="Rounded Rectangle 11"/>
          <p:cNvSpPr/>
          <p:nvPr/>
        </p:nvSpPr>
        <p:spPr>
          <a:xfrm>
            <a:off x="62345" y="381000"/>
            <a:ext cx="942109" cy="53340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lvl="0" algn="ctr"/>
            <a:r>
              <a:rPr lang="en-US" sz="1400" dirty="0" smtClean="0">
                <a:solidFill>
                  <a:schemeClr val="bg2"/>
                </a:solidFill>
              </a:rPr>
              <a:t>Themes</a:t>
            </a:r>
            <a:endParaRPr lang="en-US" sz="1400" dirty="0">
              <a:ln w="12700">
                <a:solidFill>
                  <a:schemeClr val="tx1"/>
                </a:solidFill>
                <a:prstDash val="solid"/>
              </a:ln>
              <a:solidFill>
                <a:schemeClr val="bg2"/>
              </a:solidFill>
            </a:endParaRPr>
          </a:p>
        </p:txBody>
      </p:sp>
      <p:sp>
        <p:nvSpPr>
          <p:cNvPr id="13" name="TextBox 12"/>
          <p:cNvSpPr txBox="1"/>
          <p:nvPr/>
        </p:nvSpPr>
        <p:spPr>
          <a:xfrm>
            <a:off x="375033" y="2259686"/>
            <a:ext cx="4038600" cy="2123658"/>
          </a:xfrm>
          <a:prstGeom prst="rect">
            <a:avLst/>
          </a:prstGeom>
          <a:noFill/>
        </p:spPr>
        <p:txBody>
          <a:bodyPr wrap="square" numCol="1" rtlCol="0">
            <a:spAutoFit/>
          </a:bodyPr>
          <a:lstStyle/>
          <a:p>
            <a:r>
              <a:rPr lang="en-US" sz="2200" dirty="0" smtClean="0">
                <a:solidFill>
                  <a:schemeClr val="accent1">
                    <a:lumMod val="50000"/>
                  </a:schemeClr>
                </a:solidFill>
              </a:rPr>
              <a:t>1. </a:t>
            </a:r>
            <a:r>
              <a:rPr lang="en-US" sz="2200" u="sng" dirty="0" smtClean="0">
                <a:solidFill>
                  <a:schemeClr val="accent1">
                    <a:lumMod val="50000"/>
                  </a:schemeClr>
                </a:solidFill>
              </a:rPr>
              <a:t>Waters &amp; Watersheds</a:t>
            </a:r>
            <a:r>
              <a:rPr lang="en-US" sz="2200" dirty="0" smtClean="0">
                <a:solidFill>
                  <a:schemeClr val="accent1">
                    <a:lumMod val="50000"/>
                  </a:schemeClr>
                </a:solidFill>
              </a:rPr>
              <a:t>: </a:t>
            </a:r>
          </a:p>
          <a:p>
            <a:r>
              <a:rPr lang="en-US" sz="2200" dirty="0" smtClean="0">
                <a:solidFill>
                  <a:schemeClr val="accent1">
                    <a:lumMod val="50000"/>
                  </a:schemeClr>
                </a:solidFill>
              </a:rPr>
              <a:t>Improve </a:t>
            </a:r>
            <a:r>
              <a:rPr lang="en-US" sz="2200" dirty="0">
                <a:solidFill>
                  <a:schemeClr val="accent1">
                    <a:lumMod val="50000"/>
                  </a:schemeClr>
                </a:solidFill>
              </a:rPr>
              <a:t>water quality by reducing pollutant and </a:t>
            </a:r>
            <a:r>
              <a:rPr lang="en-US" sz="2200" dirty="0" smtClean="0">
                <a:solidFill>
                  <a:schemeClr val="accent1">
                    <a:lumMod val="50000"/>
                  </a:schemeClr>
                </a:solidFill>
              </a:rPr>
              <a:t>nutrient </a:t>
            </a:r>
            <a:r>
              <a:rPr lang="en-US" sz="2200" dirty="0">
                <a:solidFill>
                  <a:schemeClr val="accent1">
                    <a:lumMod val="50000"/>
                  </a:schemeClr>
                </a:solidFill>
              </a:rPr>
              <a:t>loads from the land and the waters impacting </a:t>
            </a:r>
            <a:r>
              <a:rPr lang="en-US" sz="2200" dirty="0" smtClean="0">
                <a:solidFill>
                  <a:schemeClr val="accent1">
                    <a:lumMod val="50000"/>
                  </a:schemeClr>
                </a:solidFill>
              </a:rPr>
              <a:t>LIS.</a:t>
            </a:r>
          </a:p>
          <a:p>
            <a:endParaRPr lang="en-US" sz="2200" dirty="0"/>
          </a:p>
        </p:txBody>
      </p:sp>
      <p:sp>
        <p:nvSpPr>
          <p:cNvPr id="14" name="TextBox 13"/>
          <p:cNvSpPr txBox="1"/>
          <p:nvPr/>
        </p:nvSpPr>
        <p:spPr>
          <a:xfrm>
            <a:off x="4620462" y="2244258"/>
            <a:ext cx="4335318" cy="2462213"/>
          </a:xfrm>
          <a:prstGeom prst="rect">
            <a:avLst/>
          </a:prstGeom>
          <a:noFill/>
        </p:spPr>
        <p:txBody>
          <a:bodyPr wrap="square" rtlCol="0">
            <a:spAutoFit/>
          </a:bodyPr>
          <a:lstStyle/>
          <a:p>
            <a:r>
              <a:rPr lang="en-US" sz="2200" dirty="0">
                <a:solidFill>
                  <a:schemeClr val="accent1">
                    <a:lumMod val="50000"/>
                  </a:schemeClr>
                </a:solidFill>
              </a:rPr>
              <a:t>2. </a:t>
            </a:r>
            <a:r>
              <a:rPr lang="en-US" sz="2200" u="sng" dirty="0">
                <a:solidFill>
                  <a:schemeClr val="accent1">
                    <a:lumMod val="50000"/>
                  </a:schemeClr>
                </a:solidFill>
              </a:rPr>
              <a:t>Habitats &amp; Wildlife</a:t>
            </a:r>
            <a:r>
              <a:rPr lang="en-US" sz="2200" dirty="0">
                <a:solidFill>
                  <a:schemeClr val="accent1">
                    <a:lumMod val="50000"/>
                  </a:schemeClr>
                </a:solidFill>
              </a:rPr>
              <a:t>:</a:t>
            </a:r>
          </a:p>
          <a:p>
            <a:r>
              <a:rPr lang="en-US" sz="2200" dirty="0">
                <a:solidFill>
                  <a:schemeClr val="accent1">
                    <a:lumMod val="50000"/>
                  </a:schemeClr>
                </a:solidFill>
              </a:rPr>
              <a:t>Restore and protect the Sound's ecological balance in a healthy, productive, and resilient state for the benefit of both people and the natural environment.</a:t>
            </a:r>
          </a:p>
          <a:p>
            <a:endParaRPr lang="en-US" sz="2200" dirty="0"/>
          </a:p>
        </p:txBody>
      </p:sp>
      <p:sp>
        <p:nvSpPr>
          <p:cNvPr id="15" name="TextBox 14"/>
          <p:cNvSpPr txBox="1"/>
          <p:nvPr/>
        </p:nvSpPr>
        <p:spPr>
          <a:xfrm>
            <a:off x="353262" y="4528457"/>
            <a:ext cx="4267200" cy="1446550"/>
          </a:xfrm>
          <a:prstGeom prst="rect">
            <a:avLst/>
          </a:prstGeom>
          <a:noFill/>
        </p:spPr>
        <p:txBody>
          <a:bodyPr wrap="square" rtlCol="0">
            <a:spAutoFit/>
          </a:bodyPr>
          <a:lstStyle/>
          <a:p>
            <a:pPr lvl="0"/>
            <a:r>
              <a:rPr lang="en-US" sz="2200" dirty="0">
                <a:solidFill>
                  <a:schemeClr val="accent1">
                    <a:lumMod val="50000"/>
                  </a:schemeClr>
                </a:solidFill>
              </a:rPr>
              <a:t>3. </a:t>
            </a:r>
            <a:r>
              <a:rPr lang="en-US" sz="2200" u="sng" dirty="0">
                <a:solidFill>
                  <a:schemeClr val="accent1">
                    <a:lumMod val="50000"/>
                  </a:schemeClr>
                </a:solidFill>
              </a:rPr>
              <a:t>Sound Communities</a:t>
            </a:r>
            <a:r>
              <a:rPr lang="en-US" sz="2200" dirty="0">
                <a:solidFill>
                  <a:schemeClr val="accent1">
                    <a:lumMod val="50000"/>
                  </a:schemeClr>
                </a:solidFill>
              </a:rPr>
              <a:t>: </a:t>
            </a:r>
          </a:p>
          <a:p>
            <a:pPr lvl="0"/>
            <a:r>
              <a:rPr lang="en-US" sz="2200" dirty="0">
                <a:solidFill>
                  <a:schemeClr val="accent1">
                    <a:lumMod val="50000"/>
                  </a:schemeClr>
                </a:solidFill>
              </a:rPr>
              <a:t>Support vibrant, informed, and engaged communities that use, appreciate, and help protect LIS.</a:t>
            </a:r>
            <a:endParaRPr lang="en-US" sz="2200" dirty="0">
              <a:solidFill>
                <a:prstClr val="black"/>
              </a:solidFill>
            </a:endParaRPr>
          </a:p>
        </p:txBody>
      </p:sp>
      <p:sp>
        <p:nvSpPr>
          <p:cNvPr id="16" name="Rectangle 15"/>
          <p:cNvSpPr/>
          <p:nvPr/>
        </p:nvSpPr>
        <p:spPr>
          <a:xfrm>
            <a:off x="4620462" y="4495800"/>
            <a:ext cx="4038600" cy="1785104"/>
          </a:xfrm>
          <a:prstGeom prst="rect">
            <a:avLst/>
          </a:prstGeom>
        </p:spPr>
        <p:txBody>
          <a:bodyPr wrap="square">
            <a:spAutoFit/>
          </a:bodyPr>
          <a:lstStyle/>
          <a:p>
            <a:pPr lvl="0"/>
            <a:r>
              <a:rPr lang="en-US" sz="2200" dirty="0">
                <a:solidFill>
                  <a:schemeClr val="accent1">
                    <a:lumMod val="50000"/>
                  </a:schemeClr>
                </a:solidFill>
              </a:rPr>
              <a:t>4. </a:t>
            </a:r>
            <a:r>
              <a:rPr lang="en-US" sz="2200" u="sng" dirty="0">
                <a:solidFill>
                  <a:schemeClr val="accent1">
                    <a:lumMod val="50000"/>
                  </a:schemeClr>
                </a:solidFill>
              </a:rPr>
              <a:t>Science &amp; Management</a:t>
            </a:r>
            <a:r>
              <a:rPr lang="en-US" sz="2200" dirty="0">
                <a:solidFill>
                  <a:schemeClr val="accent1">
                    <a:lumMod val="50000"/>
                  </a:schemeClr>
                </a:solidFill>
              </a:rPr>
              <a:t>:</a:t>
            </a:r>
          </a:p>
          <a:p>
            <a:pPr lvl="0"/>
            <a:r>
              <a:rPr lang="en-US" sz="2200" dirty="0" smtClean="0">
                <a:solidFill>
                  <a:schemeClr val="accent1">
                    <a:lumMod val="50000"/>
                  </a:schemeClr>
                </a:solidFill>
              </a:rPr>
              <a:t>Make ecosystem-based management (EBM) the foundational principle for management of LIS.</a:t>
            </a:r>
            <a:endParaRPr lang="en-US" sz="2200" dirty="0">
              <a:solidFill>
                <a:schemeClr val="accent1">
                  <a:lumMod val="50000"/>
                </a:schemeClr>
              </a:solidFill>
            </a:endParaRPr>
          </a:p>
        </p:txBody>
      </p:sp>
      <p:sp>
        <p:nvSpPr>
          <p:cNvPr id="17" name="Rectangular Callout 16"/>
          <p:cNvSpPr/>
          <p:nvPr/>
        </p:nvSpPr>
        <p:spPr>
          <a:xfrm>
            <a:off x="1447800" y="1447800"/>
            <a:ext cx="6172200" cy="609600"/>
          </a:xfrm>
          <a:prstGeom prst="wedgeRectCallout">
            <a:avLst>
              <a:gd name="adj1" fmla="val -40923"/>
              <a:gd name="adj2" fmla="val -113493"/>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400" u="sng" dirty="0" smtClean="0"/>
              <a:t>Goals</a:t>
            </a:r>
            <a:r>
              <a:rPr lang="en-US" sz="2400" dirty="0" smtClean="0"/>
              <a:t>: Wide ranging purposes of theme</a:t>
            </a:r>
            <a:endParaRPr lang="en-US" sz="2400" u="sng" dirty="0"/>
          </a:p>
        </p:txBody>
      </p:sp>
    </p:spTree>
    <p:extLst>
      <p:ext uri="{BB962C8B-B14F-4D97-AF65-F5344CB8AC3E}">
        <p14:creationId xmlns:p14="http://schemas.microsoft.com/office/powerpoint/2010/main" val="2849252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2"/>
                                        </p:tgtEl>
                                      </p:cBhvr>
                                      <p:by x="150000" y="150000"/>
                                    </p:animScale>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3" grpId="0"/>
      <p:bldP spid="14" grpId="0"/>
      <p:bldP spid="15" grpId="0"/>
      <p:bldP spid="16" grpId="0"/>
      <p:bldP spid="1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276310" y="381000"/>
            <a:ext cx="1020024" cy="5334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400" dirty="0" smtClean="0">
                <a:solidFill>
                  <a:srgbClr val="E1DFD1"/>
                </a:solidFill>
              </a:rPr>
              <a:t>Goals</a:t>
            </a:r>
          </a:p>
        </p:txBody>
      </p:sp>
      <p:sp>
        <p:nvSpPr>
          <p:cNvPr id="3" name="Rounded Rectangle 2"/>
          <p:cNvSpPr/>
          <p:nvPr/>
        </p:nvSpPr>
        <p:spPr>
          <a:xfrm>
            <a:off x="2514600" y="381000"/>
            <a:ext cx="1447800" cy="5334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b="1" dirty="0" smtClean="0">
                <a:solidFill>
                  <a:srgbClr val="FFFFFF"/>
                </a:solidFill>
              </a:rPr>
              <a:t>Outcomes</a:t>
            </a:r>
            <a:endParaRPr lang="en-US" b="1" dirty="0">
              <a:solidFill>
                <a:srgbClr val="FFFFFF"/>
              </a:solidFill>
            </a:endParaRPr>
          </a:p>
        </p:txBody>
      </p:sp>
      <p:sp>
        <p:nvSpPr>
          <p:cNvPr id="4" name="Rounded Rectangle 3"/>
          <p:cNvSpPr/>
          <p:nvPr/>
        </p:nvSpPr>
        <p:spPr>
          <a:xfrm>
            <a:off x="4114800" y="381000"/>
            <a:ext cx="1066800" cy="5334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400" dirty="0" smtClean="0">
                <a:solidFill>
                  <a:srgbClr val="E1DFD1"/>
                </a:solidFill>
              </a:rPr>
              <a:t>Objectives</a:t>
            </a:r>
            <a:endParaRPr lang="en-US" sz="1400" dirty="0">
              <a:solidFill>
                <a:srgbClr val="E1DFD1"/>
              </a:solidFill>
            </a:endParaRPr>
          </a:p>
        </p:txBody>
      </p:sp>
      <p:sp>
        <p:nvSpPr>
          <p:cNvPr id="5" name="Rounded Rectangle 4"/>
          <p:cNvSpPr/>
          <p:nvPr/>
        </p:nvSpPr>
        <p:spPr>
          <a:xfrm>
            <a:off x="5434868" y="381000"/>
            <a:ext cx="1020024" cy="53340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lvl="0" algn="ctr"/>
            <a:r>
              <a:rPr lang="en-US" sz="1400" dirty="0">
                <a:solidFill>
                  <a:srgbClr val="E1DFD1"/>
                </a:solidFill>
              </a:rPr>
              <a:t>Indicators</a:t>
            </a:r>
          </a:p>
        </p:txBody>
      </p:sp>
      <p:sp>
        <p:nvSpPr>
          <p:cNvPr id="6" name="Rounded Rectangle 5"/>
          <p:cNvSpPr/>
          <p:nvPr/>
        </p:nvSpPr>
        <p:spPr>
          <a:xfrm>
            <a:off x="6768746" y="381000"/>
            <a:ext cx="1020024" cy="5334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400" dirty="0" smtClean="0">
                <a:solidFill>
                  <a:srgbClr val="E1DFD1"/>
                </a:solidFill>
              </a:rPr>
              <a:t>Targets</a:t>
            </a:r>
            <a:endParaRPr lang="en-US" sz="1400" dirty="0">
              <a:solidFill>
                <a:srgbClr val="E1DFD1"/>
              </a:solidFill>
            </a:endParaRPr>
          </a:p>
        </p:txBody>
      </p:sp>
      <p:cxnSp>
        <p:nvCxnSpPr>
          <p:cNvPr id="7" name="Straight Connector 6"/>
          <p:cNvCxnSpPr>
            <a:stCxn id="4" idx="3"/>
            <a:endCxn id="5" idx="1"/>
          </p:cNvCxnSpPr>
          <p:nvPr/>
        </p:nvCxnSpPr>
        <p:spPr>
          <a:xfrm>
            <a:off x="5181600" y="647700"/>
            <a:ext cx="253268" cy="0"/>
          </a:xfrm>
          <a:prstGeom prst="line">
            <a:avLst/>
          </a:prstGeom>
        </p:spPr>
        <p:style>
          <a:lnRef idx="2">
            <a:schemeClr val="accent5"/>
          </a:lnRef>
          <a:fillRef idx="0">
            <a:schemeClr val="accent5"/>
          </a:fillRef>
          <a:effectRef idx="1">
            <a:schemeClr val="accent5"/>
          </a:effectRef>
          <a:fontRef idx="minor">
            <a:schemeClr val="tx1"/>
          </a:fontRef>
        </p:style>
      </p:cxnSp>
      <p:cxnSp>
        <p:nvCxnSpPr>
          <p:cNvPr id="8" name="Straight Connector 7"/>
          <p:cNvCxnSpPr>
            <a:stCxn id="5" idx="3"/>
            <a:endCxn id="6" idx="1"/>
          </p:cNvCxnSpPr>
          <p:nvPr/>
        </p:nvCxnSpPr>
        <p:spPr>
          <a:xfrm>
            <a:off x="6454892" y="647700"/>
            <a:ext cx="313853" cy="0"/>
          </a:xfrm>
          <a:prstGeom prst="line">
            <a:avLst/>
          </a:prstGeom>
        </p:spPr>
        <p:style>
          <a:lnRef idx="2">
            <a:schemeClr val="accent6"/>
          </a:lnRef>
          <a:fillRef idx="0">
            <a:schemeClr val="accent6"/>
          </a:fillRef>
          <a:effectRef idx="1">
            <a:schemeClr val="accent6"/>
          </a:effectRef>
          <a:fontRef idx="minor">
            <a:schemeClr val="tx1"/>
          </a:fontRef>
        </p:style>
      </p:cxnSp>
      <p:sp>
        <p:nvSpPr>
          <p:cNvPr id="9" name="Rounded Rectangle 8"/>
          <p:cNvSpPr/>
          <p:nvPr/>
        </p:nvSpPr>
        <p:spPr>
          <a:xfrm>
            <a:off x="8104864" y="381000"/>
            <a:ext cx="941560" cy="5334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400" dirty="0" smtClean="0">
                <a:solidFill>
                  <a:srgbClr val="E1DFD1"/>
                </a:solidFill>
              </a:rPr>
              <a:t>Actions</a:t>
            </a:r>
            <a:endParaRPr lang="en-US" sz="1400" dirty="0">
              <a:solidFill>
                <a:srgbClr val="E1DFD1"/>
              </a:solidFill>
            </a:endParaRPr>
          </a:p>
        </p:txBody>
      </p:sp>
      <p:cxnSp>
        <p:nvCxnSpPr>
          <p:cNvPr id="10" name="Straight Connector 9"/>
          <p:cNvCxnSpPr>
            <a:stCxn id="6" idx="3"/>
            <a:endCxn id="9" idx="1"/>
          </p:cNvCxnSpPr>
          <p:nvPr/>
        </p:nvCxnSpPr>
        <p:spPr>
          <a:xfrm>
            <a:off x="7788769" y="647700"/>
            <a:ext cx="316094" cy="0"/>
          </a:xfrm>
          <a:prstGeom prst="line">
            <a:avLst/>
          </a:prstGeom>
        </p:spPr>
        <p:style>
          <a:lnRef idx="2">
            <a:schemeClr val="accent2"/>
          </a:lnRef>
          <a:fillRef idx="0">
            <a:schemeClr val="accent2"/>
          </a:fillRef>
          <a:effectRef idx="1">
            <a:schemeClr val="accent2"/>
          </a:effectRef>
          <a:fontRef idx="minor">
            <a:schemeClr val="tx1"/>
          </a:fontRef>
        </p:style>
      </p:cxnSp>
      <p:sp>
        <p:nvSpPr>
          <p:cNvPr id="11" name="Rounded Rectangle 10"/>
          <p:cNvSpPr/>
          <p:nvPr/>
        </p:nvSpPr>
        <p:spPr>
          <a:xfrm>
            <a:off x="62345" y="381000"/>
            <a:ext cx="942109" cy="53340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lvl="0" algn="ctr"/>
            <a:r>
              <a:rPr lang="en-US" sz="1400" dirty="0" smtClean="0">
                <a:solidFill>
                  <a:srgbClr val="E1DFD1"/>
                </a:solidFill>
              </a:rPr>
              <a:t>Theme</a:t>
            </a:r>
            <a:endParaRPr lang="en-US" sz="1400" dirty="0">
              <a:ln w="12700">
                <a:solidFill>
                  <a:schemeClr val="tx1"/>
                </a:solidFill>
                <a:prstDash val="solid"/>
              </a:ln>
              <a:solidFill>
                <a:srgbClr val="E1DFD1"/>
              </a:solidFill>
            </a:endParaRPr>
          </a:p>
        </p:txBody>
      </p:sp>
      <p:cxnSp>
        <p:nvCxnSpPr>
          <p:cNvPr id="12" name="Straight Connector 11"/>
          <p:cNvCxnSpPr>
            <a:stCxn id="11" idx="3"/>
            <a:endCxn id="2" idx="1"/>
          </p:cNvCxnSpPr>
          <p:nvPr/>
        </p:nvCxnSpPr>
        <p:spPr>
          <a:xfrm>
            <a:off x="1004454" y="647700"/>
            <a:ext cx="271856" cy="0"/>
          </a:xfrm>
          <a:prstGeom prst="line">
            <a:avLst/>
          </a:prstGeom>
        </p:spPr>
        <p:style>
          <a:lnRef idx="2">
            <a:schemeClr val="accent1"/>
          </a:lnRef>
          <a:fillRef idx="0">
            <a:schemeClr val="accent1"/>
          </a:fillRef>
          <a:effectRef idx="1">
            <a:schemeClr val="accent1"/>
          </a:effectRef>
          <a:fontRef idx="minor">
            <a:schemeClr val="tx1"/>
          </a:fontRef>
        </p:style>
      </p:cxnSp>
      <p:graphicFrame>
        <p:nvGraphicFramePr>
          <p:cNvPr id="13" name="Table 12"/>
          <p:cNvGraphicFramePr>
            <a:graphicFrameLocks noGrp="1"/>
          </p:cNvGraphicFramePr>
          <p:nvPr>
            <p:extLst>
              <p:ext uri="{D42A27DB-BD31-4B8C-83A1-F6EECF244321}">
                <p14:modId xmlns:p14="http://schemas.microsoft.com/office/powerpoint/2010/main" val="4172917903"/>
              </p:ext>
            </p:extLst>
          </p:nvPr>
        </p:nvGraphicFramePr>
        <p:xfrm>
          <a:off x="266700" y="2133600"/>
          <a:ext cx="8610600" cy="4419600"/>
        </p:xfrm>
        <a:graphic>
          <a:graphicData uri="http://schemas.openxmlformats.org/drawingml/2006/table">
            <a:tbl>
              <a:tblPr firstRow="1" bandRow="1">
                <a:tableStyleId>{5C22544A-7EE6-4342-B048-85BDC9FD1C3A}</a:tableStyleId>
              </a:tblPr>
              <a:tblGrid>
                <a:gridCol w="2016897"/>
                <a:gridCol w="2327190"/>
                <a:gridCol w="4266513"/>
              </a:tblGrid>
              <a:tr h="359454">
                <a:tc>
                  <a:txBody>
                    <a:bodyPr/>
                    <a:lstStyle/>
                    <a:p>
                      <a:pPr algn="ctr"/>
                      <a:r>
                        <a:rPr lang="en-US" dirty="0" smtClean="0"/>
                        <a:t>Theme</a:t>
                      </a:r>
                      <a:endParaRPr lang="en-US" dirty="0"/>
                    </a:p>
                  </a:txBody>
                  <a:tcPr/>
                </a:tc>
                <a:tc>
                  <a:txBody>
                    <a:bodyPr/>
                    <a:lstStyle/>
                    <a:p>
                      <a:pPr algn="ctr"/>
                      <a:r>
                        <a:rPr lang="en-US" dirty="0" smtClean="0"/>
                        <a:t>Goal</a:t>
                      </a:r>
                      <a:endParaRPr lang="en-US" dirty="0"/>
                    </a:p>
                  </a:txBody>
                  <a:tcPr/>
                </a:tc>
                <a:tc>
                  <a:txBody>
                    <a:bodyPr/>
                    <a:lstStyle/>
                    <a:p>
                      <a:pPr algn="ctr"/>
                      <a:r>
                        <a:rPr lang="en-US" sz="1800" dirty="0" smtClean="0"/>
                        <a:t>Outcomes</a:t>
                      </a:r>
                      <a:endParaRPr lang="en-US" sz="1800" dirty="0"/>
                    </a:p>
                  </a:txBody>
                  <a:tcPr>
                    <a:solidFill>
                      <a:schemeClr val="accent3">
                        <a:lumMod val="60000"/>
                        <a:lumOff val="40000"/>
                      </a:schemeClr>
                    </a:solidFill>
                  </a:tcPr>
                </a:tc>
              </a:tr>
              <a:tr h="3983945">
                <a:tc>
                  <a:txBody>
                    <a:bodyPr/>
                    <a:lstStyle/>
                    <a:p>
                      <a:r>
                        <a:rPr lang="en-US" sz="1400" dirty="0" smtClean="0"/>
                        <a:t>Waters &amp; Watersheds</a:t>
                      </a:r>
                      <a:endParaRPr lang="en-US" sz="1400" dirty="0"/>
                    </a:p>
                  </a:txBody>
                  <a:tcPr/>
                </a:tc>
                <a:tc>
                  <a:txBody>
                    <a:bodyPr/>
                    <a:lstStyle/>
                    <a:p>
                      <a:r>
                        <a:rPr lang="en-US" sz="1400" dirty="0" smtClean="0">
                          <a:solidFill>
                            <a:schemeClr val="accent1">
                              <a:lumMod val="50000"/>
                            </a:schemeClr>
                          </a:solidFill>
                        </a:rPr>
                        <a:t>Improve water quality by reducing pollutant and nutrient loads from the land and the waters impacting LIS.</a:t>
                      </a:r>
                    </a:p>
                    <a:p>
                      <a:endParaRPr lang="en-US" sz="1400" dirty="0"/>
                    </a:p>
                  </a:txBody>
                  <a:tcPr/>
                </a:tc>
                <a:tc>
                  <a:txBody>
                    <a:bodyPr/>
                    <a:lstStyle/>
                    <a:p>
                      <a:r>
                        <a:rPr lang="en-US" sz="1400" b="0" i="0" kern="1200" dirty="0" smtClean="0">
                          <a:solidFill>
                            <a:schemeClr val="dk1"/>
                          </a:solidFill>
                          <a:effectLst/>
                          <a:latin typeface="+mn-lt"/>
                          <a:ea typeface="+mn-ea"/>
                          <a:cs typeface="+mn-cs"/>
                        </a:rPr>
                        <a:t>1-1: Policies, practices, and infrastructure are maintained and enhanced to reduce pollutant loads.</a:t>
                      </a:r>
                    </a:p>
                    <a:p>
                      <a:endParaRPr lang="en-US" sz="900" b="0" i="0" kern="1200" dirty="0" smtClean="0">
                        <a:solidFill>
                          <a:schemeClr val="dk1"/>
                        </a:solidFill>
                        <a:effectLst/>
                        <a:latin typeface="+mn-lt"/>
                        <a:ea typeface="+mn-ea"/>
                        <a:cs typeface="+mn-cs"/>
                      </a:endParaRPr>
                    </a:p>
                    <a:p>
                      <a:r>
                        <a:rPr lang="en-US" sz="1400" b="0" i="0" kern="1200" dirty="0" smtClean="0">
                          <a:solidFill>
                            <a:schemeClr val="dk1"/>
                          </a:solidFill>
                          <a:effectLst/>
                          <a:latin typeface="+mn-lt"/>
                          <a:ea typeface="+mn-ea"/>
                          <a:cs typeface="+mn-cs"/>
                        </a:rPr>
                        <a:t>1-2:  Low impact development and redevelopment maintains or restores the watershed's hydrologic and ecological functions resulting in improved health of LIS.</a:t>
                      </a:r>
                    </a:p>
                    <a:p>
                      <a:endParaRPr lang="en-US" sz="900" b="0" i="0" kern="1200" dirty="0" smtClean="0">
                        <a:solidFill>
                          <a:schemeClr val="dk1"/>
                        </a:solidFill>
                        <a:effectLst/>
                        <a:latin typeface="+mn-lt"/>
                        <a:ea typeface="+mn-ea"/>
                        <a:cs typeface="+mn-cs"/>
                      </a:endParaRPr>
                    </a:p>
                    <a:p>
                      <a:r>
                        <a:rPr lang="en-US" sz="1400" b="0" i="0" kern="1200" dirty="0" smtClean="0">
                          <a:solidFill>
                            <a:schemeClr val="dk1"/>
                          </a:solidFill>
                          <a:effectLst/>
                          <a:latin typeface="+mn-lt"/>
                          <a:ea typeface="+mn-ea"/>
                          <a:cs typeface="+mn-cs"/>
                        </a:rPr>
                        <a:t>1-3: Protect head waters and pristine areas to ensure no degradation of inland waters leading to degradation of LIS waters.</a:t>
                      </a:r>
                    </a:p>
                    <a:p>
                      <a:endParaRPr lang="en-US" sz="900" b="0" i="0" kern="1200" dirty="0" smtClean="0">
                        <a:solidFill>
                          <a:schemeClr val="dk1"/>
                        </a:solidFill>
                        <a:effectLst/>
                        <a:latin typeface="+mn-lt"/>
                        <a:ea typeface="+mn-ea"/>
                        <a:cs typeface="+mn-cs"/>
                      </a:endParaRPr>
                    </a:p>
                    <a:p>
                      <a:r>
                        <a:rPr lang="en-US" sz="1400" b="0" i="0" kern="1200" dirty="0" smtClean="0">
                          <a:solidFill>
                            <a:schemeClr val="dk1"/>
                          </a:solidFill>
                          <a:effectLst/>
                          <a:latin typeface="+mn-lt"/>
                          <a:ea typeface="+mn-ea"/>
                          <a:cs typeface="+mn-cs"/>
                        </a:rPr>
                        <a:t>1-4: Address sources of toxins and pathogens which impact utilization of LIS and ability of LIS to achieve fishable and swimmable status through mitigation, BMPs, and education.</a:t>
                      </a:r>
                    </a:p>
                    <a:p>
                      <a:endParaRPr lang="en-US" sz="900" b="0" i="0" kern="1200" dirty="0" smtClean="0">
                        <a:solidFill>
                          <a:schemeClr val="dk1"/>
                        </a:solidFill>
                        <a:effectLst/>
                        <a:latin typeface="+mn-lt"/>
                        <a:ea typeface="+mn-ea"/>
                        <a:cs typeface="+mn-cs"/>
                      </a:endParaRPr>
                    </a:p>
                    <a:p>
                      <a:r>
                        <a:rPr lang="en-US" sz="1400" b="0" i="0" kern="1200" dirty="0" smtClean="0">
                          <a:solidFill>
                            <a:schemeClr val="dk1"/>
                          </a:solidFill>
                          <a:effectLst/>
                          <a:latin typeface="+mn-lt"/>
                          <a:ea typeface="+mn-ea"/>
                          <a:cs typeface="+mn-cs"/>
                        </a:rPr>
                        <a:t>1-5: Maintain and enhance monitoring of water quality and dissolved oxygen to facilitate effective adaptive management.</a:t>
                      </a:r>
                      <a:endParaRPr lang="en-US" sz="1400" dirty="0"/>
                    </a:p>
                  </a:txBody>
                  <a:tcPr>
                    <a:solidFill>
                      <a:schemeClr val="accent3">
                        <a:lumMod val="60000"/>
                        <a:lumOff val="40000"/>
                      </a:schemeClr>
                    </a:solidFill>
                  </a:tcPr>
                </a:tc>
              </a:tr>
            </a:tbl>
          </a:graphicData>
        </a:graphic>
      </p:graphicFrame>
      <p:sp>
        <p:nvSpPr>
          <p:cNvPr id="18" name="Rectangular Callout 17"/>
          <p:cNvSpPr/>
          <p:nvPr/>
        </p:nvSpPr>
        <p:spPr>
          <a:xfrm>
            <a:off x="685800" y="1295400"/>
            <a:ext cx="7772400" cy="533400"/>
          </a:xfrm>
          <a:prstGeom prst="wedgeRectCallout">
            <a:avLst>
              <a:gd name="adj1" fmla="val -19569"/>
              <a:gd name="adj2" fmla="val -90817"/>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400" u="sng" dirty="0" smtClean="0"/>
              <a:t>Outcomes</a:t>
            </a:r>
            <a:r>
              <a:rPr lang="en-US" sz="2400" dirty="0" smtClean="0"/>
              <a:t>: Broad results needed to achieve goals</a:t>
            </a:r>
            <a:endParaRPr lang="en-US" sz="2400" u="sng" dirty="0"/>
          </a:p>
        </p:txBody>
      </p:sp>
      <p:cxnSp>
        <p:nvCxnSpPr>
          <p:cNvPr id="15" name="Straight Connector 14"/>
          <p:cNvCxnSpPr/>
          <p:nvPr/>
        </p:nvCxnSpPr>
        <p:spPr>
          <a:xfrm>
            <a:off x="4635145" y="3048000"/>
            <a:ext cx="412785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4648200" y="5791200"/>
            <a:ext cx="412785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4648199" y="4800600"/>
            <a:ext cx="412785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4648198" y="4038600"/>
            <a:ext cx="4127855"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88403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3"/>
                                        </p:tgtEl>
                                      </p:cBhvr>
                                      <p:by x="150000" y="150000"/>
                                    </p:animScale>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1295400" y="381000"/>
            <a:ext cx="1020024" cy="5334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400" dirty="0" smtClean="0">
                <a:solidFill>
                  <a:srgbClr val="E1DFD1"/>
                </a:solidFill>
              </a:rPr>
              <a:t>Goals</a:t>
            </a:r>
          </a:p>
        </p:txBody>
      </p:sp>
      <p:sp>
        <p:nvSpPr>
          <p:cNvPr id="9" name="Rounded Rectangle 8"/>
          <p:cNvSpPr/>
          <p:nvPr/>
        </p:nvSpPr>
        <p:spPr>
          <a:xfrm>
            <a:off x="2610187" y="381000"/>
            <a:ext cx="1047413" cy="5334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400" dirty="0" smtClean="0">
                <a:solidFill>
                  <a:srgbClr val="E1DFD1"/>
                </a:solidFill>
              </a:rPr>
              <a:t>Outcomes</a:t>
            </a:r>
            <a:endParaRPr lang="en-US" sz="1400" dirty="0">
              <a:solidFill>
                <a:srgbClr val="E1DFD1"/>
              </a:solidFill>
            </a:endParaRPr>
          </a:p>
        </p:txBody>
      </p:sp>
      <p:sp>
        <p:nvSpPr>
          <p:cNvPr id="10" name="Rounded Rectangle 9"/>
          <p:cNvSpPr/>
          <p:nvPr/>
        </p:nvSpPr>
        <p:spPr>
          <a:xfrm>
            <a:off x="3886200" y="381000"/>
            <a:ext cx="1447800" cy="5334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b="1" dirty="0" smtClean="0">
                <a:solidFill>
                  <a:srgbClr val="FFFFFF"/>
                </a:solidFill>
              </a:rPr>
              <a:t>Objectives</a:t>
            </a:r>
            <a:endParaRPr lang="en-US" b="1" dirty="0">
              <a:solidFill>
                <a:srgbClr val="FFFFFF"/>
              </a:solidFill>
            </a:endParaRPr>
          </a:p>
        </p:txBody>
      </p:sp>
      <p:sp>
        <p:nvSpPr>
          <p:cNvPr id="11" name="Rounded Rectangle 10"/>
          <p:cNvSpPr/>
          <p:nvPr/>
        </p:nvSpPr>
        <p:spPr>
          <a:xfrm>
            <a:off x="5562600" y="381000"/>
            <a:ext cx="1020024" cy="53340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lvl="0" algn="ctr"/>
            <a:r>
              <a:rPr lang="en-US" sz="1400" dirty="0">
                <a:solidFill>
                  <a:srgbClr val="E1DFD1"/>
                </a:solidFill>
              </a:rPr>
              <a:t>Indicators</a:t>
            </a:r>
          </a:p>
        </p:txBody>
      </p:sp>
      <p:sp>
        <p:nvSpPr>
          <p:cNvPr id="12" name="Rounded Rectangle 11"/>
          <p:cNvSpPr/>
          <p:nvPr/>
        </p:nvSpPr>
        <p:spPr>
          <a:xfrm>
            <a:off x="6858000" y="381000"/>
            <a:ext cx="1020024" cy="5334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400" dirty="0" smtClean="0">
                <a:solidFill>
                  <a:srgbClr val="E1DFD1"/>
                </a:solidFill>
              </a:rPr>
              <a:t>Targets</a:t>
            </a:r>
            <a:endParaRPr lang="en-US" sz="1400" dirty="0">
              <a:solidFill>
                <a:srgbClr val="E1DFD1"/>
              </a:solidFill>
            </a:endParaRPr>
          </a:p>
        </p:txBody>
      </p:sp>
      <p:cxnSp>
        <p:nvCxnSpPr>
          <p:cNvPr id="13" name="Straight Connector 12"/>
          <p:cNvCxnSpPr>
            <a:stCxn id="8" idx="3"/>
            <a:endCxn id="9" idx="1"/>
          </p:cNvCxnSpPr>
          <p:nvPr/>
        </p:nvCxnSpPr>
        <p:spPr>
          <a:xfrm>
            <a:off x="2315424" y="647700"/>
            <a:ext cx="294763" cy="0"/>
          </a:xfrm>
          <a:prstGeom prst="line">
            <a:avLst/>
          </a:prstGeom>
        </p:spPr>
        <p:style>
          <a:lnRef idx="2">
            <a:schemeClr val="accent3"/>
          </a:lnRef>
          <a:fillRef idx="0">
            <a:schemeClr val="accent3"/>
          </a:fillRef>
          <a:effectRef idx="1">
            <a:schemeClr val="accent3"/>
          </a:effectRef>
          <a:fontRef idx="minor">
            <a:schemeClr val="tx1"/>
          </a:fontRef>
        </p:style>
      </p:cxnSp>
      <p:cxnSp>
        <p:nvCxnSpPr>
          <p:cNvPr id="16" name="Straight Connector 15"/>
          <p:cNvCxnSpPr>
            <a:stCxn id="11" idx="3"/>
            <a:endCxn id="12" idx="1"/>
          </p:cNvCxnSpPr>
          <p:nvPr/>
        </p:nvCxnSpPr>
        <p:spPr>
          <a:xfrm>
            <a:off x="6582624" y="647700"/>
            <a:ext cx="275376" cy="0"/>
          </a:xfrm>
          <a:prstGeom prst="line">
            <a:avLst/>
          </a:prstGeom>
        </p:spPr>
        <p:style>
          <a:lnRef idx="2">
            <a:schemeClr val="accent6"/>
          </a:lnRef>
          <a:fillRef idx="0">
            <a:schemeClr val="accent6"/>
          </a:fillRef>
          <a:effectRef idx="1">
            <a:schemeClr val="accent6"/>
          </a:effectRef>
          <a:fontRef idx="minor">
            <a:schemeClr val="tx1"/>
          </a:fontRef>
        </p:style>
      </p:cxnSp>
      <p:sp>
        <p:nvSpPr>
          <p:cNvPr id="17" name="Rounded Rectangle 16"/>
          <p:cNvSpPr/>
          <p:nvPr/>
        </p:nvSpPr>
        <p:spPr>
          <a:xfrm>
            <a:off x="8104864" y="381000"/>
            <a:ext cx="941560" cy="5334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400" dirty="0" smtClean="0">
                <a:solidFill>
                  <a:srgbClr val="E1DFD1"/>
                </a:solidFill>
              </a:rPr>
              <a:t>Actions</a:t>
            </a:r>
            <a:endParaRPr lang="en-US" sz="1400" dirty="0">
              <a:solidFill>
                <a:srgbClr val="E1DFD1"/>
              </a:solidFill>
            </a:endParaRPr>
          </a:p>
        </p:txBody>
      </p:sp>
      <p:cxnSp>
        <p:nvCxnSpPr>
          <p:cNvPr id="18" name="Straight Connector 17"/>
          <p:cNvCxnSpPr>
            <a:stCxn id="12" idx="3"/>
            <a:endCxn id="17" idx="1"/>
          </p:cNvCxnSpPr>
          <p:nvPr/>
        </p:nvCxnSpPr>
        <p:spPr>
          <a:xfrm>
            <a:off x="7878024" y="647700"/>
            <a:ext cx="226840" cy="0"/>
          </a:xfrm>
          <a:prstGeom prst="line">
            <a:avLst/>
          </a:prstGeom>
        </p:spPr>
        <p:style>
          <a:lnRef idx="2">
            <a:schemeClr val="accent2"/>
          </a:lnRef>
          <a:fillRef idx="0">
            <a:schemeClr val="accent2"/>
          </a:fillRef>
          <a:effectRef idx="1">
            <a:schemeClr val="accent2"/>
          </a:effectRef>
          <a:fontRef idx="minor">
            <a:schemeClr val="tx1"/>
          </a:fontRef>
        </p:style>
      </p:cxnSp>
      <p:sp>
        <p:nvSpPr>
          <p:cNvPr id="6" name="Rounded Rectangle 5"/>
          <p:cNvSpPr/>
          <p:nvPr/>
        </p:nvSpPr>
        <p:spPr>
          <a:xfrm>
            <a:off x="62345" y="381000"/>
            <a:ext cx="942109" cy="53340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lvl="0" algn="ctr"/>
            <a:r>
              <a:rPr lang="en-US" sz="1400" dirty="0" smtClean="0">
                <a:solidFill>
                  <a:schemeClr val="bg2"/>
                </a:solidFill>
              </a:rPr>
              <a:t>Themes</a:t>
            </a:r>
            <a:endParaRPr lang="en-US" sz="1400" dirty="0">
              <a:ln w="12700">
                <a:solidFill>
                  <a:schemeClr val="tx1"/>
                </a:solidFill>
                <a:prstDash val="solid"/>
              </a:ln>
              <a:solidFill>
                <a:schemeClr val="bg2"/>
              </a:solidFill>
            </a:endParaRPr>
          </a:p>
        </p:txBody>
      </p:sp>
      <p:cxnSp>
        <p:nvCxnSpPr>
          <p:cNvPr id="7" name="Straight Connector 6"/>
          <p:cNvCxnSpPr>
            <a:stCxn id="6" idx="3"/>
            <a:endCxn id="8" idx="1"/>
          </p:cNvCxnSpPr>
          <p:nvPr/>
        </p:nvCxnSpPr>
        <p:spPr>
          <a:xfrm>
            <a:off x="1004454" y="647700"/>
            <a:ext cx="290946" cy="0"/>
          </a:xfrm>
          <a:prstGeom prst="line">
            <a:avLst/>
          </a:prstGeom>
        </p:spPr>
        <p:style>
          <a:lnRef idx="2">
            <a:schemeClr val="accent1"/>
          </a:lnRef>
          <a:fillRef idx="0">
            <a:schemeClr val="accent1"/>
          </a:fillRef>
          <a:effectRef idx="1">
            <a:schemeClr val="accent1"/>
          </a:effectRef>
          <a:fontRef idx="minor">
            <a:schemeClr val="tx1"/>
          </a:fontRef>
        </p:style>
      </p:cxnSp>
      <p:graphicFrame>
        <p:nvGraphicFramePr>
          <p:cNvPr id="30" name="Table 29"/>
          <p:cNvGraphicFramePr>
            <a:graphicFrameLocks noGrp="1"/>
          </p:cNvGraphicFramePr>
          <p:nvPr>
            <p:extLst>
              <p:ext uri="{D42A27DB-BD31-4B8C-83A1-F6EECF244321}">
                <p14:modId xmlns:p14="http://schemas.microsoft.com/office/powerpoint/2010/main" val="1894097125"/>
              </p:ext>
            </p:extLst>
          </p:nvPr>
        </p:nvGraphicFramePr>
        <p:xfrm>
          <a:off x="62345" y="2047240"/>
          <a:ext cx="8984079" cy="4663473"/>
        </p:xfrm>
        <a:graphic>
          <a:graphicData uri="http://schemas.openxmlformats.org/drawingml/2006/table">
            <a:tbl>
              <a:tblPr firstRow="1" bandRow="1">
                <a:tableStyleId>{5C22544A-7EE6-4342-B048-85BDC9FD1C3A}</a:tableStyleId>
              </a:tblPr>
              <a:tblGrid>
                <a:gridCol w="1156855"/>
                <a:gridCol w="1447800"/>
                <a:gridCol w="1752600"/>
                <a:gridCol w="4626824"/>
              </a:tblGrid>
              <a:tr h="360647">
                <a:tc>
                  <a:txBody>
                    <a:bodyPr/>
                    <a:lstStyle/>
                    <a:p>
                      <a:pPr algn="ctr"/>
                      <a:r>
                        <a:rPr lang="en-US" dirty="0" smtClean="0"/>
                        <a:t>Theme</a:t>
                      </a:r>
                      <a:endParaRPr lang="en-US" dirty="0"/>
                    </a:p>
                  </a:txBody>
                  <a:tcPr/>
                </a:tc>
                <a:tc>
                  <a:txBody>
                    <a:bodyPr/>
                    <a:lstStyle/>
                    <a:p>
                      <a:pPr algn="ctr"/>
                      <a:r>
                        <a:rPr lang="en-US" dirty="0" smtClean="0"/>
                        <a:t>Goal</a:t>
                      </a:r>
                      <a:endParaRPr lang="en-US" dirty="0"/>
                    </a:p>
                  </a:txBody>
                  <a:tcPr/>
                </a:tc>
                <a:tc>
                  <a:txBody>
                    <a:bodyPr/>
                    <a:lstStyle/>
                    <a:p>
                      <a:pPr algn="ctr"/>
                      <a:r>
                        <a:rPr lang="en-US" sz="1800" dirty="0" smtClean="0"/>
                        <a:t>Outcomes</a:t>
                      </a:r>
                      <a:endParaRPr lang="en-US" sz="1800" dirty="0"/>
                    </a:p>
                  </a:txBody>
                  <a:tcPr/>
                </a:tc>
                <a:tc>
                  <a:txBody>
                    <a:bodyPr/>
                    <a:lstStyle/>
                    <a:p>
                      <a:pPr algn="ctr"/>
                      <a:r>
                        <a:rPr lang="en-US" sz="1800" dirty="0" smtClean="0"/>
                        <a:t>Objectives</a:t>
                      </a:r>
                      <a:endParaRPr lang="en-US" sz="1800" dirty="0"/>
                    </a:p>
                  </a:txBody>
                  <a:tcPr>
                    <a:solidFill>
                      <a:schemeClr val="accent4">
                        <a:lumMod val="60000"/>
                        <a:lumOff val="40000"/>
                      </a:schemeClr>
                    </a:solidFill>
                  </a:tcPr>
                </a:tc>
              </a:tr>
              <a:tr h="4297713">
                <a:tc>
                  <a:txBody>
                    <a:bodyPr/>
                    <a:lstStyle/>
                    <a:p>
                      <a:r>
                        <a:rPr lang="en-US" sz="1400" dirty="0" smtClean="0"/>
                        <a:t>Waters &amp; Watersheds</a:t>
                      </a:r>
                      <a:endParaRPr lang="en-US"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accent1">
                              <a:lumMod val="50000"/>
                            </a:schemeClr>
                          </a:solidFill>
                        </a:rPr>
                        <a:t>Improve water quality by reducing pollutant and nutrient loads from the land and the waters impacting LIS.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dirty="0" smtClean="0"/>
                    </a:p>
                  </a:txBody>
                  <a:tcPr/>
                </a:tc>
                <a:tc>
                  <a:txBody>
                    <a:bodyPr/>
                    <a:lstStyle/>
                    <a:p>
                      <a:r>
                        <a:rPr lang="en-US" sz="1400" b="0" i="0" kern="1200" dirty="0" smtClean="0">
                          <a:solidFill>
                            <a:schemeClr val="dk1"/>
                          </a:solidFill>
                          <a:effectLst/>
                          <a:latin typeface="+mn-lt"/>
                          <a:ea typeface="+mn-ea"/>
                          <a:cs typeface="+mn-cs"/>
                        </a:rPr>
                        <a:t>1-1: Policies, practices, and infrastructure are maintained and enhanced to reduce pollutant loads.</a:t>
                      </a:r>
                    </a:p>
                  </a:txBody>
                  <a:tcPr/>
                </a:tc>
                <a:tc>
                  <a:txBody>
                    <a:bodyPr/>
                    <a:lstStyle/>
                    <a:p>
                      <a:r>
                        <a:rPr lang="en-US" sz="1400" b="0" i="0" kern="1200" dirty="0" smtClean="0">
                          <a:solidFill>
                            <a:schemeClr val="dk1"/>
                          </a:solidFill>
                          <a:effectLst/>
                          <a:latin typeface="+mn-lt"/>
                          <a:ea typeface="+mn-ea"/>
                          <a:cs typeface="+mn-cs"/>
                        </a:rPr>
                        <a:t>Reduce nitrogen inputs which are shown to be a factor in the occurrence of hypoxia, in accordance with the Dissolved Oxygen TMDL.</a:t>
                      </a:r>
                    </a:p>
                    <a:p>
                      <a:endParaRPr lang="en-US" sz="1400" b="0" i="0" kern="1200" dirty="0" smtClean="0">
                        <a:solidFill>
                          <a:schemeClr val="dk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400" b="0" i="0" kern="1200" dirty="0" smtClean="0">
                          <a:solidFill>
                            <a:schemeClr val="dk1"/>
                          </a:solidFill>
                          <a:effectLst/>
                          <a:latin typeface="+mn-lt"/>
                          <a:ea typeface="+mn-ea"/>
                          <a:cs typeface="+mn-cs"/>
                        </a:rPr>
                        <a:t>Improve water quality and identify and mitigate pollution sources so that estuarine areas meet water quality standards for bacteria for shellfish harvesting and bathing waters.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b="0" i="0" kern="1200" dirty="0" smtClean="0">
                        <a:solidFill>
                          <a:schemeClr val="dk1"/>
                        </a:solidFill>
                        <a:effectLst/>
                        <a:latin typeface="+mn-lt"/>
                        <a:ea typeface="+mn-ea"/>
                        <a:cs typeface="+mn-cs"/>
                      </a:endParaRPr>
                    </a:p>
                    <a:p>
                      <a:r>
                        <a:rPr lang="en-US" sz="1400" b="0" i="0" kern="1200" dirty="0" smtClean="0">
                          <a:solidFill>
                            <a:schemeClr val="dk1"/>
                          </a:solidFill>
                          <a:effectLst/>
                          <a:latin typeface="+mn-lt"/>
                          <a:ea typeface="+mn-ea"/>
                          <a:cs typeface="+mn-cs"/>
                        </a:rPr>
                        <a:t>Reduce marine and land-derived debris and its negative impacts on aesthetic and habitat value.</a:t>
                      </a:r>
                    </a:p>
                    <a:p>
                      <a:r>
                        <a:rPr lang="en-US" sz="1400" b="0" i="0" kern="1200" dirty="0" smtClean="0">
                          <a:solidFill>
                            <a:schemeClr val="dk1"/>
                          </a:solidFill>
                          <a:effectLst/>
                          <a:latin typeface="+mn-lt"/>
                          <a:ea typeface="+mn-ea"/>
                          <a:cs typeface="+mn-cs"/>
                        </a:rPr>
                        <a:t> </a:t>
                      </a:r>
                    </a:p>
                    <a:p>
                      <a:r>
                        <a:rPr lang="en-US" sz="1400" b="0" i="0" kern="1200" dirty="0" smtClean="0">
                          <a:solidFill>
                            <a:schemeClr val="dk1"/>
                          </a:solidFill>
                          <a:effectLst/>
                          <a:latin typeface="+mn-lt"/>
                          <a:ea typeface="+mn-ea"/>
                          <a:cs typeface="+mn-cs"/>
                        </a:rPr>
                        <a:t>Incorporate and implement land use/storm water Best Management Practices (BMPs) in municipal land use, re-development and resiliency planning and regulations.</a:t>
                      </a:r>
                    </a:p>
                    <a:p>
                      <a:endParaRPr lang="en-US" sz="1400" b="0" i="0" kern="1200" dirty="0" smtClean="0">
                        <a:solidFill>
                          <a:schemeClr val="dk1"/>
                        </a:solidFill>
                        <a:effectLst/>
                        <a:latin typeface="+mn-lt"/>
                        <a:ea typeface="+mn-ea"/>
                        <a:cs typeface="+mn-cs"/>
                      </a:endParaRPr>
                    </a:p>
                    <a:p>
                      <a:r>
                        <a:rPr lang="en-US" sz="1400" b="0" i="0" kern="1200" dirty="0" smtClean="0">
                          <a:solidFill>
                            <a:schemeClr val="dk1"/>
                          </a:solidFill>
                          <a:effectLst/>
                          <a:latin typeface="+mn-lt"/>
                          <a:ea typeface="+mn-ea"/>
                          <a:cs typeface="+mn-cs"/>
                        </a:rPr>
                        <a:t>Ensure adoption of Best Management Practices (BMP's) to prevent or reduce nonpoint source pollution from agriculture and municipal/residential landscapes.</a:t>
                      </a:r>
                      <a:endParaRPr lang="en-US" sz="1400" b="0" i="0" kern="1200" dirty="0">
                        <a:solidFill>
                          <a:schemeClr val="dk1"/>
                        </a:solidFill>
                        <a:effectLst/>
                        <a:latin typeface="+mn-lt"/>
                        <a:ea typeface="+mn-ea"/>
                        <a:cs typeface="+mn-cs"/>
                      </a:endParaRPr>
                    </a:p>
                  </a:txBody>
                  <a:tcPr>
                    <a:solidFill>
                      <a:schemeClr val="accent4">
                        <a:lumMod val="60000"/>
                        <a:lumOff val="40000"/>
                      </a:schemeClr>
                    </a:solidFill>
                  </a:tcPr>
                </a:tc>
              </a:tr>
            </a:tbl>
          </a:graphicData>
        </a:graphic>
      </p:graphicFrame>
      <p:sp>
        <p:nvSpPr>
          <p:cNvPr id="2" name="Rectangular Callout 1"/>
          <p:cNvSpPr/>
          <p:nvPr/>
        </p:nvSpPr>
        <p:spPr>
          <a:xfrm>
            <a:off x="73231" y="1371600"/>
            <a:ext cx="8984079" cy="533400"/>
          </a:xfrm>
          <a:prstGeom prst="wedgeRectCallout">
            <a:avLst>
              <a:gd name="adj1" fmla="val -2906"/>
              <a:gd name="adj2" fmla="val -101473"/>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300" u="sng" dirty="0" smtClean="0"/>
              <a:t>Objectives</a:t>
            </a:r>
            <a:r>
              <a:rPr lang="en-US" sz="2300" dirty="0" smtClean="0"/>
              <a:t>: </a:t>
            </a:r>
            <a:r>
              <a:rPr lang="en-US" sz="2300" dirty="0"/>
              <a:t>Specific activities needed to achieve desired </a:t>
            </a:r>
            <a:r>
              <a:rPr lang="en-US" sz="2300" dirty="0" smtClean="0"/>
              <a:t>outcomes</a:t>
            </a:r>
            <a:endParaRPr lang="en-US" sz="2300" dirty="0"/>
          </a:p>
        </p:txBody>
      </p:sp>
      <p:cxnSp>
        <p:nvCxnSpPr>
          <p:cNvPr id="24" name="Straight Connector 23"/>
          <p:cNvCxnSpPr/>
          <p:nvPr/>
        </p:nvCxnSpPr>
        <p:spPr>
          <a:xfrm>
            <a:off x="4419600" y="5791200"/>
            <a:ext cx="4637710" cy="0"/>
          </a:xfrm>
          <a:prstGeom prst="line">
            <a:avLst/>
          </a:prstGeom>
        </p:spPr>
        <p:style>
          <a:lnRef idx="1">
            <a:schemeClr val="dk1"/>
          </a:lnRef>
          <a:fillRef idx="0">
            <a:schemeClr val="dk1"/>
          </a:fillRef>
          <a:effectRef idx="0">
            <a:schemeClr val="dk1"/>
          </a:effectRef>
          <a:fontRef idx="minor">
            <a:schemeClr val="tx1"/>
          </a:fontRef>
        </p:style>
      </p:cxnSp>
      <p:cxnSp>
        <p:nvCxnSpPr>
          <p:cNvPr id="25" name="Straight Connector 24"/>
          <p:cNvCxnSpPr/>
          <p:nvPr/>
        </p:nvCxnSpPr>
        <p:spPr>
          <a:xfrm>
            <a:off x="4419600" y="3200400"/>
            <a:ext cx="4637710" cy="0"/>
          </a:xfrm>
          <a:prstGeom prst="line">
            <a:avLst/>
          </a:prstGeom>
        </p:spPr>
        <p:style>
          <a:lnRef idx="1">
            <a:schemeClr val="dk1"/>
          </a:lnRef>
          <a:fillRef idx="0">
            <a:schemeClr val="dk1"/>
          </a:fillRef>
          <a:effectRef idx="0">
            <a:schemeClr val="dk1"/>
          </a:effectRef>
          <a:fontRef idx="minor">
            <a:schemeClr val="tx1"/>
          </a:fontRef>
        </p:style>
      </p:cxnSp>
      <p:cxnSp>
        <p:nvCxnSpPr>
          <p:cNvPr id="26" name="Straight Connector 25"/>
          <p:cNvCxnSpPr/>
          <p:nvPr/>
        </p:nvCxnSpPr>
        <p:spPr>
          <a:xfrm>
            <a:off x="4401457" y="4267200"/>
            <a:ext cx="4637710" cy="0"/>
          </a:xfrm>
          <a:prstGeom prst="line">
            <a:avLst/>
          </a:prstGeom>
        </p:spPr>
        <p:style>
          <a:lnRef idx="1">
            <a:schemeClr val="dk1"/>
          </a:lnRef>
          <a:fillRef idx="0">
            <a:schemeClr val="dk1"/>
          </a:fillRef>
          <a:effectRef idx="0">
            <a:schemeClr val="dk1"/>
          </a:effectRef>
          <a:fontRef idx="minor">
            <a:schemeClr val="tx1"/>
          </a:fontRef>
        </p:style>
      </p:cxnSp>
      <p:cxnSp>
        <p:nvCxnSpPr>
          <p:cNvPr id="27" name="Straight Connector 26"/>
          <p:cNvCxnSpPr/>
          <p:nvPr/>
        </p:nvCxnSpPr>
        <p:spPr>
          <a:xfrm>
            <a:off x="4401457" y="4953000"/>
            <a:ext cx="4637710"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936855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10"/>
                                        </p:tgtEl>
                                      </p:cBhvr>
                                      <p:by x="150000" y="150000"/>
                                    </p:animScale>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276310" y="381000"/>
            <a:ext cx="1020024" cy="5334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400" dirty="0" smtClean="0">
                <a:solidFill>
                  <a:srgbClr val="E1DFD1"/>
                </a:solidFill>
              </a:rPr>
              <a:t>Goals</a:t>
            </a:r>
          </a:p>
        </p:txBody>
      </p:sp>
      <p:sp>
        <p:nvSpPr>
          <p:cNvPr id="3" name="Rounded Rectangle 2"/>
          <p:cNvSpPr/>
          <p:nvPr/>
        </p:nvSpPr>
        <p:spPr>
          <a:xfrm>
            <a:off x="2610186" y="381000"/>
            <a:ext cx="1047413" cy="5334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400" dirty="0" smtClean="0">
                <a:solidFill>
                  <a:srgbClr val="E1DFD1"/>
                </a:solidFill>
              </a:rPr>
              <a:t>Outcomes</a:t>
            </a:r>
            <a:endParaRPr lang="en-US" sz="1400" dirty="0">
              <a:solidFill>
                <a:srgbClr val="E1DFD1"/>
              </a:solidFill>
            </a:endParaRPr>
          </a:p>
        </p:txBody>
      </p:sp>
      <p:sp>
        <p:nvSpPr>
          <p:cNvPr id="4" name="Rounded Rectangle 3"/>
          <p:cNvSpPr/>
          <p:nvPr/>
        </p:nvSpPr>
        <p:spPr>
          <a:xfrm>
            <a:off x="3944064" y="381000"/>
            <a:ext cx="1085136" cy="5334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400" dirty="0" smtClean="0">
                <a:solidFill>
                  <a:srgbClr val="E1DFD1"/>
                </a:solidFill>
              </a:rPr>
              <a:t>Objectives</a:t>
            </a:r>
            <a:endParaRPr lang="en-US" sz="1400" dirty="0">
              <a:solidFill>
                <a:srgbClr val="E1DFD1"/>
              </a:solidFill>
            </a:endParaRPr>
          </a:p>
        </p:txBody>
      </p:sp>
      <p:sp>
        <p:nvSpPr>
          <p:cNvPr id="5" name="Rounded Rectangle 4"/>
          <p:cNvSpPr/>
          <p:nvPr/>
        </p:nvSpPr>
        <p:spPr>
          <a:xfrm>
            <a:off x="5181600" y="381000"/>
            <a:ext cx="1371600" cy="53340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lvl="0" algn="ctr"/>
            <a:r>
              <a:rPr lang="en-US" b="1" dirty="0">
                <a:solidFill>
                  <a:schemeClr val="bg1"/>
                </a:solidFill>
              </a:rPr>
              <a:t>Indicators</a:t>
            </a:r>
          </a:p>
        </p:txBody>
      </p:sp>
      <p:sp>
        <p:nvSpPr>
          <p:cNvPr id="6" name="Rounded Rectangle 5"/>
          <p:cNvSpPr/>
          <p:nvPr/>
        </p:nvSpPr>
        <p:spPr>
          <a:xfrm>
            <a:off x="6768746" y="381000"/>
            <a:ext cx="1020024" cy="5334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400" dirty="0" smtClean="0">
                <a:solidFill>
                  <a:srgbClr val="E1DFD1"/>
                </a:solidFill>
              </a:rPr>
              <a:t>Targets</a:t>
            </a:r>
            <a:endParaRPr lang="en-US" sz="1400" dirty="0">
              <a:solidFill>
                <a:srgbClr val="E1DFD1"/>
              </a:solidFill>
            </a:endParaRPr>
          </a:p>
        </p:txBody>
      </p:sp>
      <p:cxnSp>
        <p:nvCxnSpPr>
          <p:cNvPr id="7" name="Straight Connector 6"/>
          <p:cNvCxnSpPr>
            <a:stCxn id="2" idx="3"/>
            <a:endCxn id="3" idx="1"/>
          </p:cNvCxnSpPr>
          <p:nvPr/>
        </p:nvCxnSpPr>
        <p:spPr>
          <a:xfrm>
            <a:off x="2296334" y="647700"/>
            <a:ext cx="313852" cy="0"/>
          </a:xfrm>
          <a:prstGeom prst="line">
            <a:avLst/>
          </a:prstGeom>
        </p:spPr>
        <p:style>
          <a:lnRef idx="2">
            <a:schemeClr val="accent3"/>
          </a:lnRef>
          <a:fillRef idx="0">
            <a:schemeClr val="accent3"/>
          </a:fillRef>
          <a:effectRef idx="1">
            <a:schemeClr val="accent3"/>
          </a:effectRef>
          <a:fontRef idx="minor">
            <a:schemeClr val="tx1"/>
          </a:fontRef>
        </p:style>
      </p:cxnSp>
      <p:cxnSp>
        <p:nvCxnSpPr>
          <p:cNvPr id="8" name="Straight Connector 7"/>
          <p:cNvCxnSpPr>
            <a:stCxn id="3" idx="3"/>
            <a:endCxn id="4" idx="1"/>
          </p:cNvCxnSpPr>
          <p:nvPr/>
        </p:nvCxnSpPr>
        <p:spPr>
          <a:xfrm>
            <a:off x="3657599" y="647700"/>
            <a:ext cx="286465" cy="0"/>
          </a:xfrm>
          <a:prstGeom prst="line">
            <a:avLst/>
          </a:prstGeom>
        </p:spPr>
        <p:style>
          <a:lnRef idx="2">
            <a:schemeClr val="accent4"/>
          </a:lnRef>
          <a:fillRef idx="0">
            <a:schemeClr val="accent4"/>
          </a:fillRef>
          <a:effectRef idx="1">
            <a:schemeClr val="accent4"/>
          </a:effectRef>
          <a:fontRef idx="minor">
            <a:schemeClr val="tx1"/>
          </a:fontRef>
        </p:style>
      </p:cxnSp>
      <p:sp>
        <p:nvSpPr>
          <p:cNvPr id="9" name="Rounded Rectangle 8"/>
          <p:cNvSpPr/>
          <p:nvPr/>
        </p:nvSpPr>
        <p:spPr>
          <a:xfrm>
            <a:off x="8077200" y="381000"/>
            <a:ext cx="941560" cy="5334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400" dirty="0" smtClean="0">
                <a:solidFill>
                  <a:srgbClr val="E1DFD1"/>
                </a:solidFill>
              </a:rPr>
              <a:t>Actions</a:t>
            </a:r>
            <a:endParaRPr lang="en-US" sz="1400" dirty="0">
              <a:solidFill>
                <a:srgbClr val="E1DFD1"/>
              </a:solidFill>
            </a:endParaRPr>
          </a:p>
        </p:txBody>
      </p:sp>
      <p:cxnSp>
        <p:nvCxnSpPr>
          <p:cNvPr id="10" name="Straight Connector 9"/>
          <p:cNvCxnSpPr>
            <a:stCxn id="6" idx="3"/>
            <a:endCxn id="9" idx="1"/>
          </p:cNvCxnSpPr>
          <p:nvPr/>
        </p:nvCxnSpPr>
        <p:spPr>
          <a:xfrm>
            <a:off x="7788770" y="647700"/>
            <a:ext cx="288430" cy="0"/>
          </a:xfrm>
          <a:prstGeom prst="line">
            <a:avLst/>
          </a:prstGeom>
        </p:spPr>
        <p:style>
          <a:lnRef idx="2">
            <a:schemeClr val="accent2"/>
          </a:lnRef>
          <a:fillRef idx="0">
            <a:schemeClr val="accent2"/>
          </a:fillRef>
          <a:effectRef idx="1">
            <a:schemeClr val="accent2"/>
          </a:effectRef>
          <a:fontRef idx="minor">
            <a:schemeClr val="tx1"/>
          </a:fontRef>
        </p:style>
      </p:cxnSp>
      <p:sp>
        <p:nvSpPr>
          <p:cNvPr id="11" name="Rounded Rectangle 10"/>
          <p:cNvSpPr/>
          <p:nvPr/>
        </p:nvSpPr>
        <p:spPr>
          <a:xfrm>
            <a:off x="62345" y="381000"/>
            <a:ext cx="942109" cy="53340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lvl="0" algn="ctr"/>
            <a:r>
              <a:rPr lang="en-US" sz="1400" dirty="0" smtClean="0">
                <a:solidFill>
                  <a:srgbClr val="E1DFD1"/>
                </a:solidFill>
              </a:rPr>
              <a:t>Themes</a:t>
            </a:r>
            <a:endParaRPr lang="en-US" sz="1400" dirty="0">
              <a:solidFill>
                <a:srgbClr val="E1DFD1"/>
              </a:solidFill>
            </a:endParaRPr>
          </a:p>
        </p:txBody>
      </p:sp>
      <p:cxnSp>
        <p:nvCxnSpPr>
          <p:cNvPr id="12" name="Straight Connector 11"/>
          <p:cNvCxnSpPr>
            <a:stCxn id="11" idx="3"/>
            <a:endCxn id="2" idx="1"/>
          </p:cNvCxnSpPr>
          <p:nvPr/>
        </p:nvCxnSpPr>
        <p:spPr>
          <a:xfrm>
            <a:off x="1004454" y="647700"/>
            <a:ext cx="271856" cy="0"/>
          </a:xfrm>
          <a:prstGeom prst="line">
            <a:avLst/>
          </a:prstGeom>
        </p:spPr>
        <p:style>
          <a:lnRef idx="2">
            <a:schemeClr val="accent1"/>
          </a:lnRef>
          <a:fillRef idx="0">
            <a:schemeClr val="accent1"/>
          </a:fillRef>
          <a:effectRef idx="1">
            <a:schemeClr val="accent1"/>
          </a:effectRef>
          <a:fontRef idx="minor">
            <a:schemeClr val="tx1"/>
          </a:fontRef>
        </p:style>
      </p:cxnSp>
      <p:graphicFrame>
        <p:nvGraphicFramePr>
          <p:cNvPr id="13" name="Table 12"/>
          <p:cNvGraphicFramePr>
            <a:graphicFrameLocks noGrp="1"/>
          </p:cNvGraphicFramePr>
          <p:nvPr>
            <p:extLst>
              <p:ext uri="{D42A27DB-BD31-4B8C-83A1-F6EECF244321}">
                <p14:modId xmlns:p14="http://schemas.microsoft.com/office/powerpoint/2010/main" val="4292726953"/>
              </p:ext>
            </p:extLst>
          </p:nvPr>
        </p:nvGraphicFramePr>
        <p:xfrm>
          <a:off x="39225" y="2705100"/>
          <a:ext cx="9002653" cy="3886199"/>
        </p:xfrm>
        <a:graphic>
          <a:graphicData uri="http://schemas.openxmlformats.org/drawingml/2006/table">
            <a:tbl>
              <a:tblPr firstRow="1" bandRow="1">
                <a:tableStyleId>{5C22544A-7EE6-4342-B048-85BDC9FD1C3A}</a:tableStyleId>
              </a:tblPr>
              <a:tblGrid>
                <a:gridCol w="1131529"/>
                <a:gridCol w="1785009"/>
                <a:gridCol w="1862618"/>
                <a:gridCol w="2173054"/>
                <a:gridCol w="2050443"/>
              </a:tblGrid>
              <a:tr h="436022">
                <a:tc>
                  <a:txBody>
                    <a:bodyPr/>
                    <a:lstStyle/>
                    <a:p>
                      <a:pPr algn="ctr"/>
                      <a:r>
                        <a:rPr lang="en-US" dirty="0" smtClean="0"/>
                        <a:t>Theme</a:t>
                      </a:r>
                      <a:endParaRPr lang="en-US" dirty="0"/>
                    </a:p>
                  </a:txBody>
                  <a:tcPr/>
                </a:tc>
                <a:tc>
                  <a:txBody>
                    <a:bodyPr/>
                    <a:lstStyle/>
                    <a:p>
                      <a:pPr algn="ctr"/>
                      <a:r>
                        <a:rPr lang="en-US" dirty="0" smtClean="0"/>
                        <a:t>Goal</a:t>
                      </a:r>
                      <a:endParaRPr lang="en-US" dirty="0"/>
                    </a:p>
                  </a:txBody>
                  <a:tcPr/>
                </a:tc>
                <a:tc>
                  <a:txBody>
                    <a:bodyPr/>
                    <a:lstStyle/>
                    <a:p>
                      <a:pPr algn="ctr"/>
                      <a:r>
                        <a:rPr lang="en-US" sz="1800" dirty="0" smtClean="0"/>
                        <a:t>Outcomes</a:t>
                      </a:r>
                      <a:endParaRPr lang="en-US" sz="1800" dirty="0"/>
                    </a:p>
                  </a:txBody>
                  <a:tcPr/>
                </a:tc>
                <a:tc>
                  <a:txBody>
                    <a:bodyPr/>
                    <a:lstStyle/>
                    <a:p>
                      <a:pPr algn="ctr"/>
                      <a:r>
                        <a:rPr lang="en-US" sz="1800" dirty="0" smtClean="0"/>
                        <a:t>Objectives</a:t>
                      </a:r>
                      <a:endParaRPr lang="en-US" sz="1800" dirty="0"/>
                    </a:p>
                  </a:txBody>
                  <a:tcPr/>
                </a:tc>
                <a:tc>
                  <a:txBody>
                    <a:bodyPr/>
                    <a:lstStyle/>
                    <a:p>
                      <a:pPr algn="ctr"/>
                      <a:r>
                        <a:rPr lang="en-US" dirty="0" smtClean="0"/>
                        <a:t>Indicators</a:t>
                      </a:r>
                      <a:endParaRPr lang="en-US" dirty="0"/>
                    </a:p>
                  </a:txBody>
                  <a:tcPr>
                    <a:solidFill>
                      <a:schemeClr val="accent5">
                        <a:lumMod val="60000"/>
                        <a:lumOff val="40000"/>
                      </a:schemeClr>
                    </a:solidFill>
                  </a:tcPr>
                </a:tc>
              </a:tr>
              <a:tr h="3450177">
                <a:tc>
                  <a:txBody>
                    <a:bodyPr/>
                    <a:lstStyle/>
                    <a:p>
                      <a:r>
                        <a:rPr lang="en-US" sz="1400" dirty="0" smtClean="0"/>
                        <a:t>Waters &amp; Watersheds</a:t>
                      </a:r>
                      <a:endParaRPr lang="en-US"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Improve water quality by reducing pollutant and nutrient loads from the land and the waters impacting LIS.</a:t>
                      </a:r>
                    </a:p>
                  </a:txBody>
                  <a:tcPr/>
                </a:tc>
                <a:tc>
                  <a:txBody>
                    <a:bodyPr/>
                    <a:lstStyle/>
                    <a:p>
                      <a:r>
                        <a:rPr lang="en-US" sz="1400" b="0" i="0" kern="1200" dirty="0" smtClean="0">
                          <a:solidFill>
                            <a:schemeClr val="dk1"/>
                          </a:solidFill>
                          <a:effectLst/>
                          <a:latin typeface="+mn-lt"/>
                          <a:ea typeface="+mn-ea"/>
                          <a:cs typeface="+mn-cs"/>
                        </a:rPr>
                        <a:t>1-1: Policies, practices, and infrastructure are maintained and enhanced to reduce pollutant loads.</a:t>
                      </a:r>
                    </a:p>
                  </a:txBody>
                  <a:tcPr/>
                </a:tc>
                <a:tc>
                  <a:txBody>
                    <a:bodyPr/>
                    <a:lstStyle/>
                    <a:p>
                      <a:r>
                        <a:rPr lang="en-US" sz="1400" b="0" i="0" kern="1200" dirty="0" smtClean="0">
                          <a:solidFill>
                            <a:schemeClr val="dk1"/>
                          </a:solidFill>
                          <a:effectLst/>
                          <a:latin typeface="+mn-lt"/>
                          <a:ea typeface="+mn-ea"/>
                          <a:cs typeface="+mn-cs"/>
                        </a:rPr>
                        <a:t>LISS partners will, in accordance with the TMDL, work to reduce nutrient inputs, which</a:t>
                      </a:r>
                      <a:r>
                        <a:rPr lang="en-US" sz="1400" b="0" i="0" kern="1200" baseline="0" dirty="0" smtClean="0">
                          <a:solidFill>
                            <a:schemeClr val="dk1"/>
                          </a:solidFill>
                          <a:effectLst/>
                          <a:latin typeface="+mn-lt"/>
                          <a:ea typeface="+mn-ea"/>
                          <a:cs typeface="+mn-cs"/>
                        </a:rPr>
                        <a:t> is shown to </a:t>
                      </a:r>
                      <a:r>
                        <a:rPr lang="en-US" sz="1400" b="0" i="0" kern="1200" dirty="0" smtClean="0">
                          <a:solidFill>
                            <a:schemeClr val="dk1"/>
                          </a:solidFill>
                          <a:effectLst/>
                          <a:latin typeface="+mn-lt"/>
                          <a:ea typeface="+mn-ea"/>
                          <a:cs typeface="+mn-cs"/>
                        </a:rPr>
                        <a:t>be a factor in the occurrence of hypoxia.</a:t>
                      </a:r>
                    </a:p>
                    <a:p>
                      <a:endParaRPr lang="en-US" sz="1400" b="0" i="0" kern="1200" dirty="0" smtClean="0">
                        <a:solidFill>
                          <a:schemeClr val="dk1"/>
                        </a:solidFill>
                        <a:effectLst/>
                        <a:latin typeface="+mn-lt"/>
                        <a:ea typeface="+mn-ea"/>
                        <a:cs typeface="+mn-cs"/>
                      </a:endParaRPr>
                    </a:p>
                  </a:txBody>
                  <a:tcPr/>
                </a:tc>
                <a:tc>
                  <a:txBody>
                    <a:bodyPr/>
                    <a:lstStyle/>
                    <a:p>
                      <a:r>
                        <a:rPr lang="en-US" sz="1400" b="0" i="0" kern="1200" dirty="0" smtClean="0">
                          <a:solidFill>
                            <a:schemeClr val="dk1"/>
                          </a:solidFill>
                          <a:effectLst/>
                          <a:latin typeface="+mn-lt"/>
                          <a:ea typeface="+mn-ea"/>
                          <a:cs typeface="+mn-cs"/>
                        </a:rPr>
                        <a:t>Total</a:t>
                      </a:r>
                      <a:r>
                        <a:rPr lang="en-US" sz="1400" b="0" i="0" kern="1200" baseline="0" dirty="0" smtClean="0">
                          <a:solidFill>
                            <a:schemeClr val="dk1"/>
                          </a:solidFill>
                          <a:effectLst/>
                          <a:latin typeface="+mn-lt"/>
                          <a:ea typeface="+mn-ea"/>
                          <a:cs typeface="+mn-cs"/>
                        </a:rPr>
                        <a:t> N and P contributions from CT and NY WWTFs</a:t>
                      </a:r>
                    </a:p>
                    <a:p>
                      <a:endParaRPr lang="en-US" sz="1400" b="0" i="0" kern="1200" baseline="0" dirty="0" smtClean="0">
                        <a:solidFill>
                          <a:schemeClr val="dk1"/>
                        </a:solidFill>
                        <a:effectLst/>
                        <a:latin typeface="+mn-lt"/>
                        <a:ea typeface="+mn-ea"/>
                        <a:cs typeface="+mn-cs"/>
                      </a:endParaRPr>
                    </a:p>
                    <a:p>
                      <a:r>
                        <a:rPr lang="en-US" sz="1400" b="0" i="0" kern="1200" baseline="0" dirty="0" smtClean="0">
                          <a:solidFill>
                            <a:schemeClr val="dk1"/>
                          </a:solidFill>
                          <a:effectLst/>
                          <a:latin typeface="+mn-lt"/>
                          <a:ea typeface="+mn-ea"/>
                          <a:cs typeface="+mn-cs"/>
                        </a:rPr>
                        <a:t>Total N and P contributions from nonpoint sources</a:t>
                      </a:r>
                    </a:p>
                    <a:p>
                      <a:endParaRPr lang="en-US" sz="1400" b="0" i="0" kern="1200" baseline="0" dirty="0" smtClean="0">
                        <a:solidFill>
                          <a:schemeClr val="dk1"/>
                        </a:solidFill>
                        <a:effectLst/>
                        <a:latin typeface="+mn-lt"/>
                        <a:ea typeface="+mn-ea"/>
                        <a:cs typeface="+mn-cs"/>
                      </a:endParaRPr>
                    </a:p>
                    <a:p>
                      <a:r>
                        <a:rPr lang="en-US" sz="1400" b="0" i="0" kern="1200" baseline="0" dirty="0" smtClean="0">
                          <a:solidFill>
                            <a:schemeClr val="dk1"/>
                          </a:solidFill>
                          <a:effectLst/>
                          <a:latin typeface="+mn-lt"/>
                          <a:ea typeface="+mn-ea"/>
                          <a:cs typeface="+mn-cs"/>
                        </a:rPr>
                        <a:t>Spatial and temporal hypoxia extent</a:t>
                      </a:r>
                      <a:endParaRPr lang="en-US" sz="1400" b="0" i="0" kern="1200" dirty="0" smtClean="0">
                        <a:solidFill>
                          <a:schemeClr val="dk1"/>
                        </a:solidFill>
                        <a:effectLst/>
                        <a:latin typeface="+mn-lt"/>
                        <a:ea typeface="+mn-ea"/>
                        <a:cs typeface="+mn-cs"/>
                      </a:endParaRPr>
                    </a:p>
                  </a:txBody>
                  <a:tcPr>
                    <a:solidFill>
                      <a:schemeClr val="accent5">
                        <a:lumMod val="60000"/>
                        <a:lumOff val="40000"/>
                      </a:schemeClr>
                    </a:solidFill>
                  </a:tcPr>
                </a:tc>
              </a:tr>
            </a:tbl>
          </a:graphicData>
        </a:graphic>
      </p:graphicFrame>
      <p:cxnSp>
        <p:nvCxnSpPr>
          <p:cNvPr id="14" name="Straight Connector 13"/>
          <p:cNvCxnSpPr/>
          <p:nvPr/>
        </p:nvCxnSpPr>
        <p:spPr>
          <a:xfrm>
            <a:off x="6980484" y="3886200"/>
            <a:ext cx="2038275" cy="0"/>
          </a:xfrm>
          <a:prstGeom prst="line">
            <a:avLst/>
          </a:prstGeom>
        </p:spPr>
        <p:style>
          <a:lnRef idx="1">
            <a:schemeClr val="dk1"/>
          </a:lnRef>
          <a:fillRef idx="0">
            <a:schemeClr val="dk1"/>
          </a:fillRef>
          <a:effectRef idx="0">
            <a:schemeClr val="dk1"/>
          </a:effectRef>
          <a:fontRef idx="minor">
            <a:schemeClr val="tx1"/>
          </a:fontRef>
        </p:style>
      </p:cxnSp>
      <p:sp>
        <p:nvSpPr>
          <p:cNvPr id="15" name="Rectangular Callout 14"/>
          <p:cNvSpPr/>
          <p:nvPr/>
        </p:nvSpPr>
        <p:spPr>
          <a:xfrm>
            <a:off x="62345" y="1371600"/>
            <a:ext cx="8956415" cy="1066800"/>
          </a:xfrm>
          <a:prstGeom prst="wedgeRectCallout">
            <a:avLst>
              <a:gd name="adj1" fmla="val 12245"/>
              <a:gd name="adj2" fmla="val -79977"/>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en-US" sz="2200" u="sng" dirty="0" smtClean="0"/>
              <a:t>Indicators</a:t>
            </a:r>
            <a:r>
              <a:rPr lang="en-US" sz="2200" dirty="0" smtClean="0"/>
              <a:t>: </a:t>
            </a:r>
            <a:r>
              <a:rPr lang="en-US" sz="2200" dirty="0"/>
              <a:t>Specific, measurable, management, outreach, and/or environmental condition variables that are required to conclude that objectives have been </a:t>
            </a:r>
            <a:r>
              <a:rPr lang="en-US" sz="2200" dirty="0" smtClean="0"/>
              <a:t>achieved</a:t>
            </a:r>
            <a:endParaRPr lang="en-US" sz="2200" u="sng" dirty="0"/>
          </a:p>
        </p:txBody>
      </p:sp>
      <p:cxnSp>
        <p:nvCxnSpPr>
          <p:cNvPr id="19" name="Straight Connector 18"/>
          <p:cNvCxnSpPr/>
          <p:nvPr/>
        </p:nvCxnSpPr>
        <p:spPr>
          <a:xfrm>
            <a:off x="6966899" y="4800600"/>
            <a:ext cx="2038275"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665890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5"/>
                                        </p:tgtEl>
                                      </p:cBhvr>
                                      <p:by x="150000" y="150000"/>
                                    </p:animScale>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longislandsoundstudy.net/wp-content/uploads/2011/03/Watershed-map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228600"/>
            <a:ext cx="3962400" cy="643638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288221" y="472966"/>
            <a:ext cx="4343400" cy="2585323"/>
          </a:xfrm>
          <a:prstGeom prst="rect">
            <a:avLst/>
          </a:prstGeom>
          <a:noFill/>
        </p:spPr>
        <p:txBody>
          <a:bodyPr wrap="square" rtlCol="0">
            <a:spAutoFit/>
          </a:bodyPr>
          <a:lstStyle/>
          <a:p>
            <a:pPr algn="ctr"/>
            <a:r>
              <a:rPr lang="en-US" sz="5400" dirty="0">
                <a:solidFill>
                  <a:schemeClr val="accent2"/>
                </a:solidFill>
                <a:latin typeface="+mj-lt"/>
                <a:ea typeface="+mj-ea"/>
                <a:cs typeface="+mj-cs"/>
              </a:rPr>
              <a:t>Long</a:t>
            </a:r>
            <a:r>
              <a:rPr lang="en-US" sz="5400" dirty="0" smtClean="0">
                <a:latin typeface="+mj-lt"/>
              </a:rPr>
              <a:t> </a:t>
            </a:r>
            <a:r>
              <a:rPr lang="en-US" sz="5400" dirty="0">
                <a:solidFill>
                  <a:schemeClr val="accent2"/>
                </a:solidFill>
                <a:latin typeface="+mj-lt"/>
                <a:ea typeface="+mj-ea"/>
                <a:cs typeface="+mj-cs"/>
              </a:rPr>
              <a:t>Island Sound Watershed</a:t>
            </a:r>
          </a:p>
        </p:txBody>
      </p:sp>
      <p:graphicFrame>
        <p:nvGraphicFramePr>
          <p:cNvPr id="6" name="Table 5"/>
          <p:cNvGraphicFramePr>
            <a:graphicFrameLocks noGrp="1"/>
          </p:cNvGraphicFramePr>
          <p:nvPr>
            <p:extLst>
              <p:ext uri="{D42A27DB-BD31-4B8C-83A1-F6EECF244321}">
                <p14:modId xmlns:p14="http://schemas.microsoft.com/office/powerpoint/2010/main" val="3385148903"/>
              </p:ext>
            </p:extLst>
          </p:nvPr>
        </p:nvGraphicFramePr>
        <p:xfrm>
          <a:off x="4267200" y="3412523"/>
          <a:ext cx="4724400" cy="3069307"/>
        </p:xfrm>
        <a:graphic>
          <a:graphicData uri="http://schemas.openxmlformats.org/drawingml/2006/table">
            <a:tbl>
              <a:tblPr firstRow="1" bandRow="1">
                <a:tableStyleId>{5202B0CA-FC54-4496-8BCA-5EF66A818D29}</a:tableStyleId>
              </a:tblPr>
              <a:tblGrid>
                <a:gridCol w="2133600"/>
                <a:gridCol w="2590800"/>
              </a:tblGrid>
              <a:tr h="383935">
                <a:tc gridSpan="2">
                  <a:txBody>
                    <a:bodyPr/>
                    <a:lstStyle/>
                    <a:p>
                      <a:pPr algn="ctr"/>
                      <a:r>
                        <a:rPr lang="en-US" sz="1800" dirty="0" smtClean="0"/>
                        <a:t>Contributing Connecticut</a:t>
                      </a:r>
                      <a:r>
                        <a:rPr lang="en-US" sz="1800" baseline="0" dirty="0" smtClean="0"/>
                        <a:t> Rivers</a:t>
                      </a:r>
                      <a:endParaRPr lang="en-US" sz="1800" b="1" dirty="0"/>
                    </a:p>
                  </a:txBody>
                  <a:tcPr/>
                </a:tc>
                <a:tc hMerge="1">
                  <a:txBody>
                    <a:bodyPr/>
                    <a:lstStyle/>
                    <a:p>
                      <a:endParaRPr lang="en-US" dirty="0"/>
                    </a:p>
                  </a:txBody>
                  <a:tcPr/>
                </a:tc>
              </a:tr>
              <a:tr h="383935">
                <a:tc>
                  <a:txBody>
                    <a:bodyPr/>
                    <a:lstStyle/>
                    <a:p>
                      <a:pPr algn="l"/>
                      <a:r>
                        <a:rPr lang="en-US" sz="1700" dirty="0" smtClean="0"/>
                        <a:t>Connecticut River</a:t>
                      </a:r>
                    </a:p>
                  </a:txBody>
                  <a:tcPr/>
                </a:tc>
                <a:tc>
                  <a:txBody>
                    <a:bodyPr/>
                    <a:lstStyle/>
                    <a:p>
                      <a:pPr algn="l"/>
                      <a:r>
                        <a:rPr lang="en-US" sz="1700" dirty="0" smtClean="0"/>
                        <a:t>Quinnipiac River</a:t>
                      </a:r>
                      <a:endParaRPr lang="en-US" sz="1700" dirty="0"/>
                    </a:p>
                  </a:txBody>
                  <a:tcPr/>
                </a:tc>
              </a:tr>
              <a:tr h="381762">
                <a:tc>
                  <a:txBody>
                    <a:bodyPr/>
                    <a:lstStyle/>
                    <a:p>
                      <a:pPr algn="l"/>
                      <a:r>
                        <a:rPr lang="en-US" sz="1700" dirty="0" smtClean="0"/>
                        <a:t>Housatonic River</a:t>
                      </a:r>
                      <a:endParaRPr lang="en-US" sz="1700" dirty="0"/>
                    </a:p>
                  </a:txBody>
                  <a:tcPr/>
                </a:tc>
                <a:tc>
                  <a:txBody>
                    <a:bodyPr/>
                    <a:lstStyle/>
                    <a:p>
                      <a:pPr algn="l"/>
                      <a:r>
                        <a:rPr lang="en-US" sz="1700" dirty="0" smtClean="0"/>
                        <a:t>Rooster River/Ash Creek</a:t>
                      </a:r>
                      <a:endParaRPr lang="en-US" sz="1700" dirty="0"/>
                    </a:p>
                  </a:txBody>
                  <a:tcPr/>
                </a:tc>
              </a:tr>
              <a:tr h="383935">
                <a:tc>
                  <a:txBody>
                    <a:bodyPr/>
                    <a:lstStyle/>
                    <a:p>
                      <a:pPr algn="l"/>
                      <a:r>
                        <a:rPr lang="en-US" sz="1700" dirty="0" smtClean="0"/>
                        <a:t>Mill River</a:t>
                      </a:r>
                      <a:endParaRPr lang="en-US" sz="1700" dirty="0"/>
                    </a:p>
                  </a:txBody>
                  <a:tcPr/>
                </a:tc>
                <a:tc>
                  <a:txBody>
                    <a:bodyPr/>
                    <a:lstStyle/>
                    <a:p>
                      <a:pPr algn="l"/>
                      <a:r>
                        <a:rPr lang="en-US" sz="1700" dirty="0" smtClean="0"/>
                        <a:t>Rippowam River</a:t>
                      </a:r>
                      <a:endParaRPr lang="en-US" sz="1700" dirty="0"/>
                    </a:p>
                  </a:txBody>
                  <a:tcPr/>
                </a:tc>
              </a:tr>
              <a:tr h="383935">
                <a:tc>
                  <a:txBody>
                    <a:bodyPr/>
                    <a:lstStyle/>
                    <a:p>
                      <a:pPr algn="l"/>
                      <a:r>
                        <a:rPr lang="en-US" sz="1700" dirty="0" smtClean="0"/>
                        <a:t>Norwalk River</a:t>
                      </a:r>
                      <a:endParaRPr lang="en-US" sz="1700" dirty="0"/>
                    </a:p>
                  </a:txBody>
                  <a:tcPr/>
                </a:tc>
                <a:tc>
                  <a:txBody>
                    <a:bodyPr/>
                    <a:lstStyle/>
                    <a:p>
                      <a:pPr algn="l"/>
                      <a:r>
                        <a:rPr lang="en-US" sz="1700" dirty="0" smtClean="0"/>
                        <a:t>Saugatuck River</a:t>
                      </a:r>
                      <a:endParaRPr lang="en-US" sz="1700" dirty="0"/>
                    </a:p>
                  </a:txBody>
                  <a:tcPr/>
                </a:tc>
              </a:tr>
              <a:tr h="383935">
                <a:tc>
                  <a:txBody>
                    <a:bodyPr/>
                    <a:lstStyle/>
                    <a:p>
                      <a:pPr algn="l"/>
                      <a:r>
                        <a:rPr lang="en-US" sz="1700" dirty="0" smtClean="0"/>
                        <a:t>Pequonnock River</a:t>
                      </a:r>
                      <a:endParaRPr lang="en-US" sz="1700" dirty="0"/>
                    </a:p>
                  </a:txBody>
                  <a:tcPr/>
                </a:tc>
                <a:tc>
                  <a:txBody>
                    <a:bodyPr/>
                    <a:lstStyle/>
                    <a:p>
                      <a:pPr algn="l"/>
                      <a:r>
                        <a:rPr lang="en-US" sz="1700" dirty="0" smtClean="0"/>
                        <a:t>Thames River</a:t>
                      </a:r>
                      <a:endParaRPr lang="en-US" sz="1700" dirty="0"/>
                    </a:p>
                  </a:txBody>
                  <a:tcPr/>
                </a:tc>
              </a:tr>
              <a:tr h="383935">
                <a:tc>
                  <a:txBody>
                    <a:bodyPr/>
                    <a:lstStyle/>
                    <a:p>
                      <a:pPr algn="l"/>
                      <a:r>
                        <a:rPr lang="en-US" sz="1700" dirty="0" smtClean="0"/>
                        <a:t>West River</a:t>
                      </a:r>
                      <a:endParaRPr lang="en-US" sz="1700" dirty="0"/>
                    </a:p>
                  </a:txBody>
                  <a:tcPr/>
                </a:tc>
                <a:tc>
                  <a:txBody>
                    <a:bodyPr/>
                    <a:lstStyle/>
                    <a:p>
                      <a:pPr algn="l"/>
                      <a:r>
                        <a:rPr lang="en-US" sz="1700" dirty="0" smtClean="0"/>
                        <a:t>Byram River</a:t>
                      </a:r>
                      <a:endParaRPr lang="en-US" sz="1700" dirty="0"/>
                    </a:p>
                  </a:txBody>
                  <a:tcPr/>
                </a:tc>
              </a:tr>
              <a:tr h="383935">
                <a:tc>
                  <a:txBody>
                    <a:bodyPr/>
                    <a:lstStyle/>
                    <a:p>
                      <a:pPr algn="l"/>
                      <a:r>
                        <a:rPr lang="en-US" sz="1700" dirty="0" smtClean="0"/>
                        <a:t>Mamaroneck River</a:t>
                      </a:r>
                      <a:endParaRPr lang="en-US" sz="1700" dirty="0"/>
                    </a:p>
                  </a:txBody>
                  <a:tcPr/>
                </a:tc>
                <a:tc>
                  <a:txBody>
                    <a:bodyPr/>
                    <a:lstStyle/>
                    <a:p>
                      <a:pPr algn="l"/>
                      <a:endParaRPr lang="en-US" sz="1700" dirty="0"/>
                    </a:p>
                  </a:txBody>
                  <a:tcPr/>
                </a:tc>
              </a:tr>
            </a:tbl>
          </a:graphicData>
        </a:graphic>
      </p:graphicFrame>
    </p:spTree>
    <p:extLst>
      <p:ext uri="{BB962C8B-B14F-4D97-AF65-F5344CB8AC3E}">
        <p14:creationId xmlns:p14="http://schemas.microsoft.com/office/powerpoint/2010/main" val="176643441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276310" y="381000"/>
            <a:ext cx="1020024" cy="5334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400" dirty="0" smtClean="0">
                <a:solidFill>
                  <a:srgbClr val="E1DFD1"/>
                </a:solidFill>
              </a:rPr>
              <a:t>Goals</a:t>
            </a:r>
          </a:p>
        </p:txBody>
      </p:sp>
      <p:sp>
        <p:nvSpPr>
          <p:cNvPr id="3" name="Rounded Rectangle 2"/>
          <p:cNvSpPr/>
          <p:nvPr/>
        </p:nvSpPr>
        <p:spPr>
          <a:xfrm>
            <a:off x="2610186" y="381000"/>
            <a:ext cx="1047413" cy="5334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400" dirty="0" smtClean="0">
                <a:solidFill>
                  <a:srgbClr val="E1DFD1"/>
                </a:solidFill>
              </a:rPr>
              <a:t>Outcomes</a:t>
            </a:r>
            <a:endParaRPr lang="en-US" sz="1400" dirty="0">
              <a:solidFill>
                <a:srgbClr val="E1DFD1"/>
              </a:solidFill>
            </a:endParaRPr>
          </a:p>
        </p:txBody>
      </p:sp>
      <p:sp>
        <p:nvSpPr>
          <p:cNvPr id="4" name="Rounded Rectangle 3"/>
          <p:cNvSpPr/>
          <p:nvPr/>
        </p:nvSpPr>
        <p:spPr>
          <a:xfrm>
            <a:off x="3944064" y="381000"/>
            <a:ext cx="1137720" cy="5334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400" dirty="0" smtClean="0">
                <a:solidFill>
                  <a:srgbClr val="E1DFD1"/>
                </a:solidFill>
              </a:rPr>
              <a:t>Objectives</a:t>
            </a:r>
            <a:endParaRPr lang="en-US" sz="1400" dirty="0">
              <a:solidFill>
                <a:srgbClr val="E1DFD1"/>
              </a:solidFill>
            </a:endParaRPr>
          </a:p>
        </p:txBody>
      </p:sp>
      <p:sp>
        <p:nvSpPr>
          <p:cNvPr id="5" name="Rounded Rectangle 4"/>
          <p:cNvSpPr/>
          <p:nvPr/>
        </p:nvSpPr>
        <p:spPr>
          <a:xfrm>
            <a:off x="5434868" y="381000"/>
            <a:ext cx="1020024" cy="53340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lvl="0" algn="ctr"/>
            <a:r>
              <a:rPr lang="en-US" sz="1400" dirty="0">
                <a:solidFill>
                  <a:srgbClr val="E1DFD1"/>
                </a:solidFill>
              </a:rPr>
              <a:t>Indicators</a:t>
            </a:r>
          </a:p>
        </p:txBody>
      </p:sp>
      <p:sp>
        <p:nvSpPr>
          <p:cNvPr id="6" name="Rounded Rectangle 5"/>
          <p:cNvSpPr/>
          <p:nvPr/>
        </p:nvSpPr>
        <p:spPr>
          <a:xfrm>
            <a:off x="6768746" y="381000"/>
            <a:ext cx="1079854" cy="5334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b="1" dirty="0" smtClean="0">
                <a:solidFill>
                  <a:srgbClr val="FFFFFF"/>
                </a:solidFill>
              </a:rPr>
              <a:t>Targets</a:t>
            </a:r>
            <a:endParaRPr lang="en-US" b="1" dirty="0">
              <a:solidFill>
                <a:srgbClr val="FFFFFF"/>
              </a:solidFill>
            </a:endParaRPr>
          </a:p>
        </p:txBody>
      </p:sp>
      <p:cxnSp>
        <p:nvCxnSpPr>
          <p:cNvPr id="7" name="Straight Connector 6"/>
          <p:cNvCxnSpPr>
            <a:stCxn id="2" idx="3"/>
            <a:endCxn id="3" idx="1"/>
          </p:cNvCxnSpPr>
          <p:nvPr/>
        </p:nvCxnSpPr>
        <p:spPr>
          <a:xfrm>
            <a:off x="2296334" y="647700"/>
            <a:ext cx="313852" cy="0"/>
          </a:xfrm>
          <a:prstGeom prst="line">
            <a:avLst/>
          </a:prstGeom>
        </p:spPr>
        <p:style>
          <a:lnRef idx="2">
            <a:schemeClr val="accent3"/>
          </a:lnRef>
          <a:fillRef idx="0">
            <a:schemeClr val="accent3"/>
          </a:fillRef>
          <a:effectRef idx="1">
            <a:schemeClr val="accent3"/>
          </a:effectRef>
          <a:fontRef idx="minor">
            <a:schemeClr val="tx1"/>
          </a:fontRef>
        </p:style>
      </p:cxnSp>
      <p:cxnSp>
        <p:nvCxnSpPr>
          <p:cNvPr id="8" name="Straight Connector 7"/>
          <p:cNvCxnSpPr>
            <a:stCxn id="3" idx="3"/>
            <a:endCxn id="4" idx="1"/>
          </p:cNvCxnSpPr>
          <p:nvPr/>
        </p:nvCxnSpPr>
        <p:spPr>
          <a:xfrm>
            <a:off x="3657599" y="647700"/>
            <a:ext cx="286465" cy="0"/>
          </a:xfrm>
          <a:prstGeom prst="line">
            <a:avLst/>
          </a:prstGeom>
        </p:spPr>
        <p:style>
          <a:lnRef idx="2">
            <a:schemeClr val="accent4"/>
          </a:lnRef>
          <a:fillRef idx="0">
            <a:schemeClr val="accent4"/>
          </a:fillRef>
          <a:effectRef idx="1">
            <a:schemeClr val="accent4"/>
          </a:effectRef>
          <a:fontRef idx="minor">
            <a:schemeClr val="tx1"/>
          </a:fontRef>
        </p:style>
      </p:cxnSp>
      <p:cxnSp>
        <p:nvCxnSpPr>
          <p:cNvPr id="9" name="Straight Connector 8"/>
          <p:cNvCxnSpPr>
            <a:stCxn id="4" idx="3"/>
            <a:endCxn id="5" idx="1"/>
          </p:cNvCxnSpPr>
          <p:nvPr/>
        </p:nvCxnSpPr>
        <p:spPr>
          <a:xfrm>
            <a:off x="5081784" y="647700"/>
            <a:ext cx="353084" cy="0"/>
          </a:xfrm>
          <a:prstGeom prst="line">
            <a:avLst/>
          </a:prstGeom>
        </p:spPr>
        <p:style>
          <a:lnRef idx="2">
            <a:schemeClr val="accent5"/>
          </a:lnRef>
          <a:fillRef idx="0">
            <a:schemeClr val="accent5"/>
          </a:fillRef>
          <a:effectRef idx="1">
            <a:schemeClr val="accent5"/>
          </a:effectRef>
          <a:fontRef idx="minor">
            <a:schemeClr val="tx1"/>
          </a:fontRef>
        </p:style>
      </p:cxnSp>
      <p:sp>
        <p:nvSpPr>
          <p:cNvPr id="10" name="Rounded Rectangle 9"/>
          <p:cNvSpPr/>
          <p:nvPr/>
        </p:nvSpPr>
        <p:spPr>
          <a:xfrm>
            <a:off x="8104864" y="381000"/>
            <a:ext cx="941560" cy="5334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400" dirty="0" smtClean="0">
                <a:solidFill>
                  <a:srgbClr val="E1DFD1"/>
                </a:solidFill>
              </a:rPr>
              <a:t>Actions</a:t>
            </a:r>
            <a:endParaRPr lang="en-US" sz="1400" dirty="0">
              <a:solidFill>
                <a:srgbClr val="E1DFD1"/>
              </a:solidFill>
            </a:endParaRPr>
          </a:p>
        </p:txBody>
      </p:sp>
      <p:sp>
        <p:nvSpPr>
          <p:cNvPr id="11" name="Rounded Rectangle 10"/>
          <p:cNvSpPr/>
          <p:nvPr/>
        </p:nvSpPr>
        <p:spPr>
          <a:xfrm>
            <a:off x="62345" y="381000"/>
            <a:ext cx="942109" cy="53340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lvl="0" algn="ctr"/>
            <a:r>
              <a:rPr lang="en-US" sz="1400" dirty="0" smtClean="0">
                <a:solidFill>
                  <a:srgbClr val="E1DFD1"/>
                </a:solidFill>
              </a:rPr>
              <a:t>Themes</a:t>
            </a:r>
            <a:endParaRPr lang="en-US" sz="1400" dirty="0">
              <a:solidFill>
                <a:srgbClr val="E1DFD1"/>
              </a:solidFill>
            </a:endParaRPr>
          </a:p>
        </p:txBody>
      </p:sp>
      <p:cxnSp>
        <p:nvCxnSpPr>
          <p:cNvPr id="12" name="Straight Connector 11"/>
          <p:cNvCxnSpPr>
            <a:stCxn id="11" idx="3"/>
            <a:endCxn id="2" idx="1"/>
          </p:cNvCxnSpPr>
          <p:nvPr/>
        </p:nvCxnSpPr>
        <p:spPr>
          <a:xfrm>
            <a:off x="1004454" y="647700"/>
            <a:ext cx="271856" cy="0"/>
          </a:xfrm>
          <a:prstGeom prst="line">
            <a:avLst/>
          </a:prstGeom>
        </p:spPr>
        <p:style>
          <a:lnRef idx="2">
            <a:schemeClr val="accent1"/>
          </a:lnRef>
          <a:fillRef idx="0">
            <a:schemeClr val="accent1"/>
          </a:fillRef>
          <a:effectRef idx="1">
            <a:schemeClr val="accent1"/>
          </a:effectRef>
          <a:fontRef idx="minor">
            <a:schemeClr val="tx1"/>
          </a:fontRef>
        </p:style>
      </p:cxnSp>
      <p:graphicFrame>
        <p:nvGraphicFramePr>
          <p:cNvPr id="13" name="Table 12"/>
          <p:cNvGraphicFramePr>
            <a:graphicFrameLocks noGrp="1"/>
          </p:cNvGraphicFramePr>
          <p:nvPr>
            <p:extLst>
              <p:ext uri="{D42A27DB-BD31-4B8C-83A1-F6EECF244321}">
                <p14:modId xmlns:p14="http://schemas.microsoft.com/office/powerpoint/2010/main" val="1022079373"/>
              </p:ext>
            </p:extLst>
          </p:nvPr>
        </p:nvGraphicFramePr>
        <p:xfrm>
          <a:off x="159722" y="2209800"/>
          <a:ext cx="8839200" cy="4164728"/>
        </p:xfrm>
        <a:graphic>
          <a:graphicData uri="http://schemas.openxmlformats.org/drawingml/2006/table">
            <a:tbl>
              <a:tblPr firstRow="1" bandRow="1">
                <a:tableStyleId>{5C22544A-7EE6-4342-B048-85BDC9FD1C3A}</a:tableStyleId>
              </a:tblPr>
              <a:tblGrid>
                <a:gridCol w="1143000"/>
                <a:gridCol w="1295400"/>
                <a:gridCol w="1524000"/>
                <a:gridCol w="1516678"/>
                <a:gridCol w="1683722"/>
                <a:gridCol w="1676400"/>
              </a:tblGrid>
              <a:tr h="365761">
                <a:tc>
                  <a:txBody>
                    <a:bodyPr/>
                    <a:lstStyle/>
                    <a:p>
                      <a:pPr algn="ctr"/>
                      <a:r>
                        <a:rPr lang="en-US" dirty="0" smtClean="0"/>
                        <a:t>Theme</a:t>
                      </a:r>
                      <a:endParaRPr lang="en-US" dirty="0"/>
                    </a:p>
                  </a:txBody>
                  <a:tcPr/>
                </a:tc>
                <a:tc>
                  <a:txBody>
                    <a:bodyPr/>
                    <a:lstStyle/>
                    <a:p>
                      <a:pPr algn="ctr"/>
                      <a:r>
                        <a:rPr lang="en-US" dirty="0" smtClean="0"/>
                        <a:t>Goal</a:t>
                      </a:r>
                      <a:endParaRPr lang="en-US" dirty="0"/>
                    </a:p>
                  </a:txBody>
                  <a:tcPr/>
                </a:tc>
                <a:tc>
                  <a:txBody>
                    <a:bodyPr/>
                    <a:lstStyle/>
                    <a:p>
                      <a:pPr algn="ctr"/>
                      <a:r>
                        <a:rPr lang="en-US" sz="1800" dirty="0" smtClean="0"/>
                        <a:t>Outcomes</a:t>
                      </a:r>
                      <a:endParaRPr lang="en-US" sz="1800" dirty="0"/>
                    </a:p>
                  </a:txBody>
                  <a:tcPr/>
                </a:tc>
                <a:tc>
                  <a:txBody>
                    <a:bodyPr/>
                    <a:lstStyle/>
                    <a:p>
                      <a:pPr algn="ctr"/>
                      <a:r>
                        <a:rPr lang="en-US" sz="1800" dirty="0" smtClean="0"/>
                        <a:t>Objectives</a:t>
                      </a:r>
                      <a:endParaRPr lang="en-US" sz="1800" dirty="0"/>
                    </a:p>
                  </a:txBody>
                  <a:tcPr/>
                </a:tc>
                <a:tc>
                  <a:txBody>
                    <a:bodyPr/>
                    <a:lstStyle/>
                    <a:p>
                      <a:pPr algn="ctr"/>
                      <a:r>
                        <a:rPr lang="en-US" dirty="0" smtClean="0"/>
                        <a:t>Indicators</a:t>
                      </a:r>
                      <a:endParaRPr lang="en-US" dirty="0"/>
                    </a:p>
                  </a:txBody>
                  <a:tcPr/>
                </a:tc>
                <a:tc>
                  <a:txBody>
                    <a:bodyPr/>
                    <a:lstStyle/>
                    <a:p>
                      <a:pPr algn="ctr"/>
                      <a:r>
                        <a:rPr lang="en-US" dirty="0" smtClean="0"/>
                        <a:t>Targets</a:t>
                      </a:r>
                      <a:endParaRPr lang="en-US" dirty="0"/>
                    </a:p>
                  </a:txBody>
                  <a:tcPr>
                    <a:solidFill>
                      <a:schemeClr val="accent6">
                        <a:lumMod val="60000"/>
                        <a:lumOff val="40000"/>
                      </a:schemeClr>
                    </a:solidFill>
                  </a:tcPr>
                </a:tc>
              </a:tr>
              <a:tr h="3798967">
                <a:tc>
                  <a:txBody>
                    <a:bodyPr/>
                    <a:lstStyle/>
                    <a:p>
                      <a:r>
                        <a:rPr lang="en-US" sz="1400" dirty="0" smtClean="0"/>
                        <a:t>Waters &amp; Watersheds</a:t>
                      </a:r>
                      <a:endParaRPr lang="en-US"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Improve water quality by reducing pollutant and nutrient loads from the land and the waters impacting LIS.</a:t>
                      </a:r>
                    </a:p>
                  </a:txBody>
                  <a:tcPr/>
                </a:tc>
                <a:tc>
                  <a:txBody>
                    <a:bodyPr/>
                    <a:lstStyle/>
                    <a:p>
                      <a:r>
                        <a:rPr lang="en-US" sz="1400" b="0" i="0" kern="1200" dirty="0" smtClean="0">
                          <a:solidFill>
                            <a:schemeClr val="dk1"/>
                          </a:solidFill>
                          <a:effectLst/>
                          <a:latin typeface="+mn-lt"/>
                          <a:ea typeface="+mn-ea"/>
                          <a:cs typeface="+mn-cs"/>
                        </a:rPr>
                        <a:t>1-1: Policies, practices, and infrastructure are maintained and enhanced to reduce pollutant loads.</a:t>
                      </a:r>
                    </a:p>
                  </a:txBody>
                  <a:tcPr/>
                </a:tc>
                <a:tc>
                  <a:txBody>
                    <a:bodyPr/>
                    <a:lstStyle/>
                    <a:p>
                      <a:r>
                        <a:rPr lang="en-US" sz="1400" b="0" i="0" kern="1200" dirty="0" smtClean="0">
                          <a:solidFill>
                            <a:schemeClr val="dk1"/>
                          </a:solidFill>
                          <a:effectLst/>
                          <a:latin typeface="+mn-lt"/>
                          <a:ea typeface="+mn-ea"/>
                          <a:cs typeface="+mn-cs"/>
                        </a:rPr>
                        <a:t>LISS partners will, in accordance with the TMDL, work to reduce nutrient inputs (eutrophication), which is shown</a:t>
                      </a:r>
                      <a:r>
                        <a:rPr lang="en-US" sz="1400" b="0" i="0" kern="1200" baseline="0" dirty="0" smtClean="0">
                          <a:solidFill>
                            <a:schemeClr val="dk1"/>
                          </a:solidFill>
                          <a:effectLst/>
                          <a:latin typeface="+mn-lt"/>
                          <a:ea typeface="+mn-ea"/>
                          <a:cs typeface="+mn-cs"/>
                        </a:rPr>
                        <a:t> to be </a:t>
                      </a:r>
                      <a:r>
                        <a:rPr lang="en-US" sz="1400" b="0" i="0" kern="1200" dirty="0" smtClean="0">
                          <a:solidFill>
                            <a:schemeClr val="dk1"/>
                          </a:solidFill>
                          <a:effectLst/>
                          <a:latin typeface="+mn-lt"/>
                          <a:ea typeface="+mn-ea"/>
                          <a:cs typeface="+mn-cs"/>
                        </a:rPr>
                        <a:t>a factor in the occurrence of hypoxia.</a:t>
                      </a:r>
                    </a:p>
                  </a:txBody>
                  <a:tcPr/>
                </a:tc>
                <a:tc>
                  <a:txBody>
                    <a:bodyPr/>
                    <a:lstStyle/>
                    <a:p>
                      <a:r>
                        <a:rPr lang="en-US" sz="1400" b="0" i="0" kern="1200" dirty="0" smtClean="0">
                          <a:solidFill>
                            <a:schemeClr val="dk1"/>
                          </a:solidFill>
                          <a:effectLst/>
                          <a:latin typeface="+mn-lt"/>
                          <a:ea typeface="+mn-ea"/>
                          <a:cs typeface="+mn-cs"/>
                        </a:rPr>
                        <a:t>Total</a:t>
                      </a:r>
                      <a:r>
                        <a:rPr lang="en-US" sz="1400" b="0" i="0" kern="1200" baseline="0" dirty="0" smtClean="0">
                          <a:solidFill>
                            <a:schemeClr val="dk1"/>
                          </a:solidFill>
                          <a:effectLst/>
                          <a:latin typeface="+mn-lt"/>
                          <a:ea typeface="+mn-ea"/>
                          <a:cs typeface="+mn-cs"/>
                        </a:rPr>
                        <a:t> N and P contributions from CT and NY WWTFs</a:t>
                      </a:r>
                    </a:p>
                    <a:p>
                      <a:endParaRPr lang="en-US" sz="1400" b="0" i="0" kern="1200" baseline="0" dirty="0" smtClean="0">
                        <a:solidFill>
                          <a:schemeClr val="dk1"/>
                        </a:solidFill>
                        <a:effectLst/>
                        <a:latin typeface="+mn-lt"/>
                        <a:ea typeface="+mn-ea"/>
                        <a:cs typeface="+mn-cs"/>
                      </a:endParaRPr>
                    </a:p>
                    <a:p>
                      <a:r>
                        <a:rPr lang="en-US" sz="1400" b="0" i="0" kern="1200" baseline="0" dirty="0" smtClean="0">
                          <a:solidFill>
                            <a:schemeClr val="dk1"/>
                          </a:solidFill>
                          <a:effectLst/>
                          <a:latin typeface="+mn-lt"/>
                          <a:ea typeface="+mn-ea"/>
                          <a:cs typeface="+mn-cs"/>
                        </a:rPr>
                        <a:t>Total N and P contributions from nonpoint sources</a:t>
                      </a:r>
                    </a:p>
                    <a:p>
                      <a:endParaRPr lang="en-US" sz="1400" b="0" i="0" kern="1200" baseline="0" dirty="0" smtClean="0">
                        <a:solidFill>
                          <a:schemeClr val="dk1"/>
                        </a:solidFill>
                        <a:effectLst/>
                        <a:latin typeface="+mn-lt"/>
                        <a:ea typeface="+mn-ea"/>
                        <a:cs typeface="+mn-cs"/>
                      </a:endParaRPr>
                    </a:p>
                    <a:p>
                      <a:r>
                        <a:rPr lang="en-US" sz="1400" b="0" i="0" kern="1200" baseline="0" dirty="0" smtClean="0">
                          <a:solidFill>
                            <a:schemeClr val="dk1"/>
                          </a:solidFill>
                          <a:effectLst/>
                          <a:latin typeface="+mn-lt"/>
                          <a:ea typeface="+mn-ea"/>
                          <a:cs typeface="+mn-cs"/>
                        </a:rPr>
                        <a:t>Spatial and temporal hypoxia extent</a:t>
                      </a:r>
                      <a:endParaRPr lang="en-US" sz="1400" b="0" i="0" kern="1200" dirty="0" smtClean="0">
                        <a:solidFill>
                          <a:schemeClr val="dk1"/>
                        </a:solidFill>
                        <a:effectLst/>
                        <a:latin typeface="+mn-lt"/>
                        <a:ea typeface="+mn-ea"/>
                        <a:cs typeface="+mn-cs"/>
                      </a:endParaRPr>
                    </a:p>
                    <a:p>
                      <a:endParaRPr lang="en-US" sz="1400" b="0" i="0" kern="1200" dirty="0" smtClean="0">
                        <a:solidFill>
                          <a:schemeClr val="dk1"/>
                        </a:solidFill>
                        <a:effectLst/>
                        <a:latin typeface="+mn-lt"/>
                        <a:ea typeface="+mn-ea"/>
                        <a:cs typeface="+mn-cs"/>
                      </a:endParaRPr>
                    </a:p>
                  </a:txBody>
                  <a:tcPr/>
                </a:tc>
                <a:tc>
                  <a:txBody>
                    <a:bodyPr/>
                    <a:lstStyle/>
                    <a:p>
                      <a:r>
                        <a:rPr lang="en-US" sz="1400" i="1" dirty="0" smtClean="0"/>
                        <a:t>X </a:t>
                      </a:r>
                      <a:r>
                        <a:rPr lang="en-US" sz="1400" dirty="0" smtClean="0"/>
                        <a:t>kg/year of</a:t>
                      </a:r>
                      <a:r>
                        <a:rPr lang="en-US" sz="1400" i="1" dirty="0" smtClean="0"/>
                        <a:t> </a:t>
                      </a:r>
                      <a:r>
                        <a:rPr lang="en-US" sz="1400" i="0" dirty="0" smtClean="0"/>
                        <a:t>N</a:t>
                      </a:r>
                      <a:r>
                        <a:rPr lang="en-US" sz="1400" i="1" dirty="0" smtClean="0"/>
                        <a:t> </a:t>
                      </a:r>
                      <a:r>
                        <a:rPr lang="en-US" sz="1400" dirty="0" smtClean="0"/>
                        <a:t>and </a:t>
                      </a:r>
                      <a:r>
                        <a:rPr lang="en-US" sz="1400" i="1" dirty="0" smtClean="0"/>
                        <a:t>Y</a:t>
                      </a:r>
                      <a:r>
                        <a:rPr lang="en-US" sz="1400" dirty="0" smtClean="0"/>
                        <a:t> kg/yr P from CT</a:t>
                      </a:r>
                      <a:r>
                        <a:rPr lang="en-US" sz="1400" baseline="0" dirty="0" smtClean="0"/>
                        <a:t> and NY WWTFs </a:t>
                      </a:r>
                    </a:p>
                    <a:p>
                      <a:endParaRPr lang="en-US" sz="1400" baseline="0" dirty="0" smtClean="0"/>
                    </a:p>
                    <a:p>
                      <a:r>
                        <a:rPr lang="en-US" sz="1400" i="1" baseline="0" dirty="0" smtClean="0"/>
                        <a:t>X </a:t>
                      </a:r>
                      <a:r>
                        <a:rPr lang="en-US" sz="1400" baseline="0" dirty="0" smtClean="0"/>
                        <a:t>kg/year of N and </a:t>
                      </a:r>
                      <a:r>
                        <a:rPr lang="en-US" sz="1400" i="1" baseline="0" dirty="0" smtClean="0"/>
                        <a:t>Y</a:t>
                      </a:r>
                      <a:r>
                        <a:rPr lang="en-US" sz="1400" baseline="0" dirty="0" smtClean="0"/>
                        <a:t> kg/yr P from nonpoint sources</a:t>
                      </a:r>
                    </a:p>
                    <a:p>
                      <a:endParaRPr lang="en-US" sz="1400" baseline="0" dirty="0" smtClean="0"/>
                    </a:p>
                    <a:p>
                      <a:r>
                        <a:rPr lang="en-US" sz="1400" i="1" baseline="0" dirty="0" smtClean="0"/>
                        <a:t>X</a:t>
                      </a:r>
                      <a:r>
                        <a:rPr lang="en-US" sz="1400" baseline="0" dirty="0" smtClean="0"/>
                        <a:t>% reduction in spatial and </a:t>
                      </a:r>
                      <a:r>
                        <a:rPr lang="en-US" sz="1400" i="1" baseline="0" dirty="0" smtClean="0"/>
                        <a:t>Y</a:t>
                      </a:r>
                      <a:r>
                        <a:rPr lang="en-US" sz="1400" baseline="0" dirty="0" smtClean="0"/>
                        <a:t>% reduction in temporal extent of hypoxia</a:t>
                      </a:r>
                      <a:endParaRPr lang="en-US" sz="1400" dirty="0"/>
                    </a:p>
                  </a:txBody>
                  <a:tcPr>
                    <a:solidFill>
                      <a:schemeClr val="accent6">
                        <a:lumMod val="60000"/>
                        <a:lumOff val="40000"/>
                      </a:schemeClr>
                    </a:solidFill>
                  </a:tcPr>
                </a:tc>
              </a:tr>
            </a:tbl>
          </a:graphicData>
        </a:graphic>
      </p:graphicFrame>
      <p:sp>
        <p:nvSpPr>
          <p:cNvPr id="14" name="Rectangular Callout 13"/>
          <p:cNvSpPr/>
          <p:nvPr/>
        </p:nvSpPr>
        <p:spPr>
          <a:xfrm>
            <a:off x="1004454" y="1219200"/>
            <a:ext cx="7301346" cy="838200"/>
          </a:xfrm>
          <a:prstGeom prst="wedgeRectCallout">
            <a:avLst>
              <a:gd name="adj1" fmla="val 30190"/>
              <a:gd name="adj2" fmla="val -67217"/>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en-US" sz="2400" u="sng" dirty="0"/>
              <a:t>Targets</a:t>
            </a:r>
            <a:r>
              <a:rPr lang="en-US" sz="2400" dirty="0"/>
              <a:t>: </a:t>
            </a:r>
            <a:r>
              <a:rPr lang="en-US" sz="2400" dirty="0" smtClean="0"/>
              <a:t>Quantitative value for each indicator set at a 20 year horizon compatible with goals</a:t>
            </a:r>
            <a:endParaRPr lang="en-US" sz="2400" dirty="0"/>
          </a:p>
        </p:txBody>
      </p:sp>
      <p:cxnSp>
        <p:nvCxnSpPr>
          <p:cNvPr id="15" name="Straight Connector 14"/>
          <p:cNvCxnSpPr/>
          <p:nvPr/>
        </p:nvCxnSpPr>
        <p:spPr>
          <a:xfrm>
            <a:off x="5632273" y="3581400"/>
            <a:ext cx="1676400" cy="0"/>
          </a:xfrm>
          <a:prstGeom prst="line">
            <a:avLst/>
          </a:prstGeom>
        </p:spPr>
        <p:style>
          <a:lnRef idx="1">
            <a:schemeClr val="dk1"/>
          </a:lnRef>
          <a:fillRef idx="0">
            <a:schemeClr val="dk1"/>
          </a:fillRef>
          <a:effectRef idx="0">
            <a:schemeClr val="dk1"/>
          </a:effectRef>
          <a:fontRef idx="minor">
            <a:schemeClr val="tx1"/>
          </a:fontRef>
        </p:style>
      </p:cxnSp>
      <p:cxnSp>
        <p:nvCxnSpPr>
          <p:cNvPr id="16" name="Straight Connector 15"/>
          <p:cNvCxnSpPr/>
          <p:nvPr/>
        </p:nvCxnSpPr>
        <p:spPr>
          <a:xfrm>
            <a:off x="7373179" y="4288971"/>
            <a:ext cx="1560442" cy="0"/>
          </a:xfrm>
          <a:prstGeom prst="line">
            <a:avLst/>
          </a:prstGeom>
        </p:spPr>
        <p:style>
          <a:lnRef idx="1">
            <a:schemeClr val="dk1"/>
          </a:lnRef>
          <a:fillRef idx="0">
            <a:schemeClr val="dk1"/>
          </a:fillRef>
          <a:effectRef idx="0">
            <a:schemeClr val="dk1"/>
          </a:effectRef>
          <a:fontRef idx="minor">
            <a:schemeClr val="tx1"/>
          </a:fontRef>
        </p:style>
      </p:cxnSp>
      <p:cxnSp>
        <p:nvCxnSpPr>
          <p:cNvPr id="18" name="Straight Connector 17"/>
          <p:cNvCxnSpPr/>
          <p:nvPr/>
        </p:nvCxnSpPr>
        <p:spPr>
          <a:xfrm>
            <a:off x="7342864" y="3374571"/>
            <a:ext cx="1590757" cy="0"/>
          </a:xfrm>
          <a:prstGeom prst="line">
            <a:avLst/>
          </a:prstGeom>
        </p:spPr>
        <p:style>
          <a:lnRef idx="1">
            <a:schemeClr val="dk1"/>
          </a:lnRef>
          <a:fillRef idx="0">
            <a:schemeClr val="dk1"/>
          </a:fillRef>
          <a:effectRef idx="0">
            <a:schemeClr val="dk1"/>
          </a:effectRef>
          <a:fontRef idx="minor">
            <a:schemeClr val="tx1"/>
          </a:fontRef>
        </p:style>
      </p:cxnSp>
      <p:cxnSp>
        <p:nvCxnSpPr>
          <p:cNvPr id="24" name="Straight Connector 23"/>
          <p:cNvCxnSpPr/>
          <p:nvPr/>
        </p:nvCxnSpPr>
        <p:spPr>
          <a:xfrm>
            <a:off x="5616692" y="4495800"/>
            <a:ext cx="1676400"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114169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6"/>
                                        </p:tgtEl>
                                      </p:cBhvr>
                                      <p:by x="150000" y="150000"/>
                                    </p:animScale>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276310" y="381000"/>
            <a:ext cx="1020024" cy="5334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400" dirty="0" smtClean="0">
                <a:solidFill>
                  <a:srgbClr val="E1DFD1"/>
                </a:solidFill>
              </a:rPr>
              <a:t>Goals</a:t>
            </a:r>
          </a:p>
        </p:txBody>
      </p:sp>
      <p:sp>
        <p:nvSpPr>
          <p:cNvPr id="3" name="Rounded Rectangle 2"/>
          <p:cNvSpPr/>
          <p:nvPr/>
        </p:nvSpPr>
        <p:spPr>
          <a:xfrm>
            <a:off x="2610186" y="381000"/>
            <a:ext cx="1047413" cy="5334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400" dirty="0" smtClean="0">
                <a:solidFill>
                  <a:srgbClr val="E1DFD1"/>
                </a:solidFill>
              </a:rPr>
              <a:t>Outcomes</a:t>
            </a:r>
            <a:endParaRPr lang="en-US" sz="1400" dirty="0">
              <a:solidFill>
                <a:srgbClr val="E1DFD1"/>
              </a:solidFill>
            </a:endParaRPr>
          </a:p>
        </p:txBody>
      </p:sp>
      <p:sp>
        <p:nvSpPr>
          <p:cNvPr id="4" name="Rounded Rectangle 3"/>
          <p:cNvSpPr/>
          <p:nvPr/>
        </p:nvSpPr>
        <p:spPr>
          <a:xfrm>
            <a:off x="3944064" y="381000"/>
            <a:ext cx="1137720" cy="5334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400" dirty="0" smtClean="0">
                <a:solidFill>
                  <a:srgbClr val="E1DFD1"/>
                </a:solidFill>
              </a:rPr>
              <a:t>Objectives</a:t>
            </a:r>
            <a:endParaRPr lang="en-US" sz="1400" dirty="0">
              <a:solidFill>
                <a:srgbClr val="E1DFD1"/>
              </a:solidFill>
            </a:endParaRPr>
          </a:p>
        </p:txBody>
      </p:sp>
      <p:sp>
        <p:nvSpPr>
          <p:cNvPr id="5" name="Rounded Rectangle 4"/>
          <p:cNvSpPr/>
          <p:nvPr/>
        </p:nvSpPr>
        <p:spPr>
          <a:xfrm>
            <a:off x="5434868" y="381000"/>
            <a:ext cx="1020024" cy="53340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lvl="0" algn="ctr"/>
            <a:r>
              <a:rPr lang="en-US" sz="1400" dirty="0">
                <a:solidFill>
                  <a:srgbClr val="E1DFD1"/>
                </a:solidFill>
              </a:rPr>
              <a:t>Indicators</a:t>
            </a:r>
          </a:p>
        </p:txBody>
      </p:sp>
      <p:sp>
        <p:nvSpPr>
          <p:cNvPr id="6" name="Rounded Rectangle 5"/>
          <p:cNvSpPr/>
          <p:nvPr/>
        </p:nvSpPr>
        <p:spPr>
          <a:xfrm>
            <a:off x="6652788" y="381000"/>
            <a:ext cx="1020024" cy="5334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400" dirty="0" smtClean="0">
                <a:solidFill>
                  <a:srgbClr val="E1DFD1"/>
                </a:solidFill>
              </a:rPr>
              <a:t>Targets</a:t>
            </a:r>
            <a:endParaRPr lang="en-US" sz="1400" dirty="0">
              <a:solidFill>
                <a:srgbClr val="E1DFD1"/>
              </a:solidFill>
            </a:endParaRPr>
          </a:p>
        </p:txBody>
      </p:sp>
      <p:cxnSp>
        <p:nvCxnSpPr>
          <p:cNvPr id="7" name="Straight Connector 6"/>
          <p:cNvCxnSpPr>
            <a:stCxn id="2" idx="3"/>
            <a:endCxn id="3" idx="1"/>
          </p:cNvCxnSpPr>
          <p:nvPr/>
        </p:nvCxnSpPr>
        <p:spPr>
          <a:xfrm>
            <a:off x="2296334" y="647700"/>
            <a:ext cx="313852" cy="0"/>
          </a:xfrm>
          <a:prstGeom prst="line">
            <a:avLst/>
          </a:prstGeom>
        </p:spPr>
        <p:style>
          <a:lnRef idx="2">
            <a:schemeClr val="accent3"/>
          </a:lnRef>
          <a:fillRef idx="0">
            <a:schemeClr val="accent3"/>
          </a:fillRef>
          <a:effectRef idx="1">
            <a:schemeClr val="accent3"/>
          </a:effectRef>
          <a:fontRef idx="minor">
            <a:schemeClr val="tx1"/>
          </a:fontRef>
        </p:style>
      </p:cxnSp>
      <p:cxnSp>
        <p:nvCxnSpPr>
          <p:cNvPr id="8" name="Straight Connector 7"/>
          <p:cNvCxnSpPr>
            <a:stCxn id="3" idx="3"/>
            <a:endCxn id="4" idx="1"/>
          </p:cNvCxnSpPr>
          <p:nvPr/>
        </p:nvCxnSpPr>
        <p:spPr>
          <a:xfrm>
            <a:off x="3657599" y="647700"/>
            <a:ext cx="286465" cy="0"/>
          </a:xfrm>
          <a:prstGeom prst="line">
            <a:avLst/>
          </a:prstGeom>
        </p:spPr>
        <p:style>
          <a:lnRef idx="2">
            <a:schemeClr val="accent4"/>
          </a:lnRef>
          <a:fillRef idx="0">
            <a:schemeClr val="accent4"/>
          </a:fillRef>
          <a:effectRef idx="1">
            <a:schemeClr val="accent4"/>
          </a:effectRef>
          <a:fontRef idx="minor">
            <a:schemeClr val="tx1"/>
          </a:fontRef>
        </p:style>
      </p:cxnSp>
      <p:cxnSp>
        <p:nvCxnSpPr>
          <p:cNvPr id="9" name="Straight Connector 8"/>
          <p:cNvCxnSpPr>
            <a:stCxn id="4" idx="3"/>
            <a:endCxn id="5" idx="1"/>
          </p:cNvCxnSpPr>
          <p:nvPr/>
        </p:nvCxnSpPr>
        <p:spPr>
          <a:xfrm>
            <a:off x="5081784" y="647700"/>
            <a:ext cx="353084" cy="0"/>
          </a:xfrm>
          <a:prstGeom prst="line">
            <a:avLst/>
          </a:prstGeom>
        </p:spPr>
        <p:style>
          <a:lnRef idx="2">
            <a:schemeClr val="accent5"/>
          </a:lnRef>
          <a:fillRef idx="0">
            <a:schemeClr val="accent5"/>
          </a:fillRef>
          <a:effectRef idx="1">
            <a:schemeClr val="accent5"/>
          </a:effectRef>
          <a:fontRef idx="minor">
            <a:schemeClr val="tx1"/>
          </a:fontRef>
        </p:style>
      </p:cxnSp>
      <p:cxnSp>
        <p:nvCxnSpPr>
          <p:cNvPr id="10" name="Straight Connector 9"/>
          <p:cNvCxnSpPr>
            <a:stCxn id="5" idx="3"/>
            <a:endCxn id="6" idx="1"/>
          </p:cNvCxnSpPr>
          <p:nvPr/>
        </p:nvCxnSpPr>
        <p:spPr>
          <a:xfrm>
            <a:off x="6454892" y="647700"/>
            <a:ext cx="197896" cy="0"/>
          </a:xfrm>
          <a:prstGeom prst="line">
            <a:avLst/>
          </a:prstGeom>
        </p:spPr>
        <p:style>
          <a:lnRef idx="2">
            <a:schemeClr val="accent6"/>
          </a:lnRef>
          <a:fillRef idx="0">
            <a:schemeClr val="accent6"/>
          </a:fillRef>
          <a:effectRef idx="1">
            <a:schemeClr val="accent6"/>
          </a:effectRef>
          <a:fontRef idx="minor">
            <a:schemeClr val="tx1"/>
          </a:fontRef>
        </p:style>
      </p:cxnSp>
      <p:sp>
        <p:nvSpPr>
          <p:cNvPr id="11" name="Rounded Rectangle 10"/>
          <p:cNvSpPr/>
          <p:nvPr/>
        </p:nvSpPr>
        <p:spPr>
          <a:xfrm>
            <a:off x="7848600" y="381000"/>
            <a:ext cx="1143000" cy="5334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b="1" dirty="0" smtClean="0">
                <a:solidFill>
                  <a:schemeClr val="bg1"/>
                </a:solidFill>
              </a:rPr>
              <a:t>Actions</a:t>
            </a:r>
            <a:endParaRPr lang="en-US" b="1" dirty="0">
              <a:solidFill>
                <a:schemeClr val="bg1"/>
              </a:solidFill>
            </a:endParaRPr>
          </a:p>
        </p:txBody>
      </p:sp>
      <p:sp>
        <p:nvSpPr>
          <p:cNvPr id="12" name="Rounded Rectangle 11"/>
          <p:cNvSpPr/>
          <p:nvPr/>
        </p:nvSpPr>
        <p:spPr>
          <a:xfrm>
            <a:off x="62345" y="381000"/>
            <a:ext cx="942109" cy="53340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lvl="0" algn="ctr"/>
            <a:r>
              <a:rPr lang="en-US" sz="1400" dirty="0" smtClean="0">
                <a:solidFill>
                  <a:srgbClr val="E1DFD1"/>
                </a:solidFill>
              </a:rPr>
              <a:t>Themes</a:t>
            </a:r>
            <a:endParaRPr lang="en-US" sz="1400" dirty="0">
              <a:solidFill>
                <a:srgbClr val="E1DFD1"/>
              </a:solidFill>
            </a:endParaRPr>
          </a:p>
        </p:txBody>
      </p:sp>
      <p:cxnSp>
        <p:nvCxnSpPr>
          <p:cNvPr id="13" name="Straight Connector 12"/>
          <p:cNvCxnSpPr>
            <a:stCxn id="12" idx="3"/>
            <a:endCxn id="2" idx="1"/>
          </p:cNvCxnSpPr>
          <p:nvPr/>
        </p:nvCxnSpPr>
        <p:spPr>
          <a:xfrm>
            <a:off x="1004454" y="647700"/>
            <a:ext cx="271856" cy="0"/>
          </a:xfrm>
          <a:prstGeom prst="line">
            <a:avLst/>
          </a:prstGeom>
        </p:spPr>
        <p:style>
          <a:lnRef idx="2">
            <a:schemeClr val="accent1"/>
          </a:lnRef>
          <a:fillRef idx="0">
            <a:schemeClr val="accent1"/>
          </a:fillRef>
          <a:effectRef idx="1">
            <a:schemeClr val="accent1"/>
          </a:effectRef>
          <a:fontRef idx="minor">
            <a:schemeClr val="tx1"/>
          </a:fontRef>
        </p:style>
      </p:cxnSp>
      <p:graphicFrame>
        <p:nvGraphicFramePr>
          <p:cNvPr id="14" name="Table 13"/>
          <p:cNvGraphicFramePr>
            <a:graphicFrameLocks noGrp="1"/>
          </p:cNvGraphicFramePr>
          <p:nvPr>
            <p:extLst>
              <p:ext uri="{D42A27DB-BD31-4B8C-83A1-F6EECF244321}">
                <p14:modId xmlns:p14="http://schemas.microsoft.com/office/powerpoint/2010/main" val="2722990958"/>
              </p:ext>
            </p:extLst>
          </p:nvPr>
        </p:nvGraphicFramePr>
        <p:xfrm>
          <a:off x="27213" y="1913544"/>
          <a:ext cx="9105901" cy="4944456"/>
        </p:xfrm>
        <a:graphic>
          <a:graphicData uri="http://schemas.openxmlformats.org/drawingml/2006/table">
            <a:tbl>
              <a:tblPr firstRow="1" bandRow="1">
                <a:tableStyleId>{5C22544A-7EE6-4342-B048-85BDC9FD1C3A}</a:tableStyleId>
              </a:tblPr>
              <a:tblGrid>
                <a:gridCol w="1181101"/>
                <a:gridCol w="978604"/>
                <a:gridCol w="1266908"/>
                <a:gridCol w="1488288"/>
                <a:gridCol w="1219200"/>
                <a:gridCol w="934872"/>
                <a:gridCol w="2036928"/>
              </a:tblGrid>
              <a:tr h="372456">
                <a:tc>
                  <a:txBody>
                    <a:bodyPr/>
                    <a:lstStyle/>
                    <a:p>
                      <a:pPr algn="ctr"/>
                      <a:r>
                        <a:rPr lang="en-US" sz="1600" dirty="0" smtClean="0"/>
                        <a:t>Theme</a:t>
                      </a:r>
                      <a:endParaRPr lang="en-US" sz="1600" dirty="0"/>
                    </a:p>
                  </a:txBody>
                  <a:tcPr/>
                </a:tc>
                <a:tc>
                  <a:txBody>
                    <a:bodyPr/>
                    <a:lstStyle/>
                    <a:p>
                      <a:pPr algn="ctr"/>
                      <a:r>
                        <a:rPr lang="en-US" sz="1600" dirty="0" smtClean="0"/>
                        <a:t>Goal</a:t>
                      </a:r>
                      <a:endParaRPr lang="en-US" sz="1600" dirty="0"/>
                    </a:p>
                  </a:txBody>
                  <a:tcPr/>
                </a:tc>
                <a:tc>
                  <a:txBody>
                    <a:bodyPr/>
                    <a:lstStyle/>
                    <a:p>
                      <a:pPr algn="ctr"/>
                      <a:r>
                        <a:rPr lang="en-US" sz="1600" dirty="0" smtClean="0"/>
                        <a:t>Outcomes</a:t>
                      </a:r>
                      <a:endParaRPr lang="en-US" sz="1600" dirty="0"/>
                    </a:p>
                  </a:txBody>
                  <a:tcPr/>
                </a:tc>
                <a:tc>
                  <a:txBody>
                    <a:bodyPr/>
                    <a:lstStyle/>
                    <a:p>
                      <a:pPr algn="ctr"/>
                      <a:r>
                        <a:rPr lang="en-US" sz="1600" dirty="0" smtClean="0"/>
                        <a:t>Objectives</a:t>
                      </a:r>
                      <a:endParaRPr lang="en-US" sz="1600" dirty="0"/>
                    </a:p>
                  </a:txBody>
                  <a:tcPr/>
                </a:tc>
                <a:tc>
                  <a:txBody>
                    <a:bodyPr/>
                    <a:lstStyle/>
                    <a:p>
                      <a:pPr algn="ctr"/>
                      <a:r>
                        <a:rPr lang="en-US" sz="1600" dirty="0" smtClean="0"/>
                        <a:t>Indicators</a:t>
                      </a:r>
                      <a:endParaRPr lang="en-US" sz="1600" dirty="0"/>
                    </a:p>
                  </a:txBody>
                  <a:tcPr/>
                </a:tc>
                <a:tc>
                  <a:txBody>
                    <a:bodyPr/>
                    <a:lstStyle/>
                    <a:p>
                      <a:pPr algn="ctr"/>
                      <a:r>
                        <a:rPr lang="en-US" sz="1600" dirty="0" smtClean="0"/>
                        <a:t>Targets</a:t>
                      </a:r>
                      <a:endParaRPr lang="en-US" sz="1600" dirty="0"/>
                    </a:p>
                  </a:txBody>
                  <a:tcPr/>
                </a:tc>
                <a:tc>
                  <a:txBody>
                    <a:bodyPr/>
                    <a:lstStyle/>
                    <a:p>
                      <a:pPr algn="ctr"/>
                      <a:r>
                        <a:rPr lang="en-US" sz="1600" dirty="0" smtClean="0"/>
                        <a:t>Actions</a:t>
                      </a:r>
                      <a:endParaRPr lang="en-US" sz="1600" dirty="0"/>
                    </a:p>
                  </a:txBody>
                  <a:tcPr>
                    <a:solidFill>
                      <a:schemeClr val="accent2">
                        <a:lumMod val="60000"/>
                        <a:lumOff val="40000"/>
                      </a:schemeClr>
                    </a:solidFill>
                  </a:tcPr>
                </a:tc>
              </a:tr>
              <a:tr h="3970945">
                <a:tc>
                  <a:txBody>
                    <a:bodyPr/>
                    <a:lstStyle/>
                    <a:p>
                      <a:r>
                        <a:rPr lang="en-US" sz="1400" dirty="0" smtClean="0"/>
                        <a:t>Waters &amp; Watersheds</a:t>
                      </a:r>
                      <a:endParaRPr lang="en-US"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Improve water quality by reducing pollutant and nutrient loads from the land and the waters impacting LIS.</a:t>
                      </a:r>
                    </a:p>
                  </a:txBody>
                  <a:tcPr/>
                </a:tc>
                <a:tc>
                  <a:txBody>
                    <a:bodyPr/>
                    <a:lstStyle/>
                    <a:p>
                      <a:r>
                        <a:rPr lang="en-US" sz="1400" b="0" i="0" kern="1200" dirty="0" smtClean="0">
                          <a:solidFill>
                            <a:schemeClr val="dk1"/>
                          </a:solidFill>
                          <a:effectLst/>
                          <a:latin typeface="+mn-lt"/>
                          <a:ea typeface="+mn-ea"/>
                          <a:cs typeface="+mn-cs"/>
                        </a:rPr>
                        <a:t>1-1: Policies, practices, and infrastructure are maintained and enhanced to reduce pollutant loads.</a:t>
                      </a:r>
                    </a:p>
                  </a:txBody>
                  <a:tcPr/>
                </a:tc>
                <a:tc>
                  <a:txBody>
                    <a:bodyPr/>
                    <a:lstStyle/>
                    <a:p>
                      <a:r>
                        <a:rPr lang="en-US" sz="1400" b="0" i="0" kern="1200" dirty="0" smtClean="0">
                          <a:solidFill>
                            <a:schemeClr val="dk1"/>
                          </a:solidFill>
                          <a:effectLst/>
                          <a:latin typeface="+mn-lt"/>
                          <a:ea typeface="+mn-ea"/>
                          <a:cs typeface="+mn-cs"/>
                        </a:rPr>
                        <a:t>LISS partners will, in accordance with the TMDL, work to reduce nutrient inputs (eutrophication), which is shown to be a factor in the occurrence of hypoxia.</a:t>
                      </a:r>
                    </a:p>
                  </a:txBody>
                  <a:tcPr/>
                </a:tc>
                <a:tc>
                  <a:txBody>
                    <a:bodyPr/>
                    <a:lstStyle/>
                    <a:p>
                      <a:r>
                        <a:rPr lang="en-US" sz="1400" b="0" i="0" kern="1200" dirty="0" smtClean="0">
                          <a:solidFill>
                            <a:schemeClr val="dk1"/>
                          </a:solidFill>
                          <a:effectLst/>
                          <a:latin typeface="+mn-lt"/>
                          <a:ea typeface="+mn-ea"/>
                          <a:cs typeface="+mn-cs"/>
                        </a:rPr>
                        <a:t>Total</a:t>
                      </a:r>
                      <a:r>
                        <a:rPr lang="en-US" sz="1400" b="0" i="0" kern="1200" baseline="0" dirty="0" smtClean="0">
                          <a:solidFill>
                            <a:schemeClr val="dk1"/>
                          </a:solidFill>
                          <a:effectLst/>
                          <a:latin typeface="+mn-lt"/>
                          <a:ea typeface="+mn-ea"/>
                          <a:cs typeface="+mn-cs"/>
                        </a:rPr>
                        <a:t> N and P contributions from CT and NY WWTF</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i="1" dirty="0" smtClean="0"/>
                        <a:t>X</a:t>
                      </a:r>
                      <a:r>
                        <a:rPr lang="en-US" sz="1400" dirty="0" smtClean="0"/>
                        <a:t> kg/year of N and</a:t>
                      </a:r>
                      <a:r>
                        <a:rPr lang="en-US" sz="1400" i="1" dirty="0" smtClean="0"/>
                        <a:t> Y </a:t>
                      </a:r>
                      <a:r>
                        <a:rPr lang="en-US" sz="1400" dirty="0" smtClean="0"/>
                        <a:t>kg/yr P from CT</a:t>
                      </a:r>
                      <a:r>
                        <a:rPr lang="en-US" sz="1400" baseline="0" dirty="0" smtClean="0"/>
                        <a:t> and NY WWFs</a:t>
                      </a:r>
                      <a:endParaRPr lang="en-US" dirty="0"/>
                    </a:p>
                  </a:txBody>
                  <a:tcPr/>
                </a:tc>
                <a:tc>
                  <a:txBody>
                    <a:bodyPr/>
                    <a:lstStyle/>
                    <a:p>
                      <a:r>
                        <a:rPr lang="en-US" sz="1400" b="0" i="0" kern="1200" dirty="0" smtClean="0">
                          <a:solidFill>
                            <a:schemeClr val="dk1"/>
                          </a:solidFill>
                          <a:effectLst/>
                          <a:latin typeface="+mn-lt"/>
                          <a:ea typeface="+mn-ea"/>
                          <a:cs typeface="+mn-cs"/>
                        </a:rPr>
                        <a:t>Continue efforts to monitor and assess the impact of early reductions to WWTF loads. Implement further reductions using an adaptive framework.</a:t>
                      </a:r>
                    </a:p>
                    <a:p>
                      <a:endParaRPr lang="en-US" sz="1400" b="0" i="0" kern="1200" dirty="0" smtClean="0">
                        <a:solidFill>
                          <a:schemeClr val="dk1"/>
                        </a:solidFill>
                        <a:effectLst/>
                        <a:latin typeface="+mn-lt"/>
                        <a:ea typeface="+mn-ea"/>
                        <a:cs typeface="+mn-cs"/>
                      </a:endParaRPr>
                    </a:p>
                    <a:p>
                      <a:r>
                        <a:rPr lang="en-US" sz="1400" dirty="0" smtClean="0"/>
                        <a:t>Understand the N-load coming from NPS and storm water sources, begin tracking the effectiveness of practices that reduce NPS and storm water N-loads, and fund implementation of successful practices to further reduce N-loads in coordination with the CCMP.</a:t>
                      </a:r>
                      <a:endParaRPr lang="en-US" sz="1400" dirty="0"/>
                    </a:p>
                  </a:txBody>
                  <a:tcPr>
                    <a:solidFill>
                      <a:schemeClr val="accent2">
                        <a:lumMod val="60000"/>
                        <a:lumOff val="40000"/>
                      </a:schemeClr>
                    </a:solidFill>
                  </a:tcPr>
                </a:tc>
              </a:tr>
            </a:tbl>
          </a:graphicData>
        </a:graphic>
      </p:graphicFrame>
      <p:sp>
        <p:nvSpPr>
          <p:cNvPr id="15" name="Rectangular Callout 14"/>
          <p:cNvSpPr/>
          <p:nvPr/>
        </p:nvSpPr>
        <p:spPr>
          <a:xfrm>
            <a:off x="228600" y="1219200"/>
            <a:ext cx="8763000" cy="533400"/>
          </a:xfrm>
          <a:prstGeom prst="wedgeRectCallout">
            <a:avLst>
              <a:gd name="adj1" fmla="val 37736"/>
              <a:gd name="adj2" fmla="val -77875"/>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300" u="sng" dirty="0" smtClean="0"/>
              <a:t>Actions</a:t>
            </a:r>
            <a:r>
              <a:rPr lang="en-US" sz="2300" dirty="0" smtClean="0"/>
              <a:t>: Broad tasks needed for implementation to achieve targets</a:t>
            </a:r>
            <a:endParaRPr lang="en-US" sz="2300" u="sng" dirty="0"/>
          </a:p>
        </p:txBody>
      </p:sp>
      <p:cxnSp>
        <p:nvCxnSpPr>
          <p:cNvPr id="16" name="Straight Connector 15"/>
          <p:cNvCxnSpPr/>
          <p:nvPr/>
        </p:nvCxnSpPr>
        <p:spPr>
          <a:xfrm>
            <a:off x="7162800" y="3962400"/>
            <a:ext cx="1905000"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110729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11"/>
                                        </p:tgtEl>
                                      </p:cBhvr>
                                      <p:by x="150000" y="150000"/>
                                    </p:animScale>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0" y="1676400"/>
            <a:ext cx="6172200" cy="3416320"/>
          </a:xfrm>
          <a:prstGeom prst="rect">
            <a:avLst/>
          </a:prstGeom>
          <a:noFill/>
        </p:spPr>
        <p:txBody>
          <a:bodyPr wrap="square" rtlCol="0">
            <a:spAutoFit/>
          </a:bodyPr>
          <a:lstStyle/>
          <a:p>
            <a:pPr algn="ctr"/>
            <a:r>
              <a:rPr lang="en-US" sz="7200" dirty="0" smtClean="0">
                <a:latin typeface="+mj-lt"/>
              </a:rPr>
              <a:t>Examples of Indicators and Trends</a:t>
            </a:r>
            <a:endParaRPr lang="en-US" sz="7200" dirty="0">
              <a:latin typeface="+mj-lt"/>
            </a:endParaRPr>
          </a:p>
        </p:txBody>
      </p:sp>
    </p:spTree>
    <p:extLst>
      <p:ext uri="{BB962C8B-B14F-4D97-AF65-F5344CB8AC3E}">
        <p14:creationId xmlns:p14="http://schemas.microsoft.com/office/powerpoint/2010/main" val="212399038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304800"/>
            <a:ext cx="9144000" cy="1143000"/>
          </a:xfrm>
        </p:spPr>
        <p:txBody>
          <a:bodyPr>
            <a:noAutofit/>
          </a:bodyPr>
          <a:lstStyle/>
          <a:p>
            <a:pPr lvl="0">
              <a:defRPr/>
            </a:pPr>
            <a:r>
              <a:rPr lang="en-US" sz="2800" b="1" dirty="0" smtClean="0">
                <a:solidFill>
                  <a:schemeClr val="bg1">
                    <a:lumMod val="50000"/>
                  </a:schemeClr>
                </a:solidFill>
                <a:effectLst>
                  <a:outerShdw blurRad="38100" dist="38100" dir="2700000" algn="tl">
                    <a:srgbClr val="000000">
                      <a:alpha val="43137"/>
                    </a:srgbClr>
                  </a:outerShdw>
                </a:effectLst>
              </a:rPr>
              <a:t>Point Source Nitrogen Trade-Equalized Loads</a:t>
            </a:r>
            <a:br>
              <a:rPr lang="en-US" sz="2800" b="1" dirty="0" smtClean="0">
                <a:solidFill>
                  <a:schemeClr val="bg1">
                    <a:lumMod val="50000"/>
                  </a:schemeClr>
                </a:solidFill>
                <a:effectLst>
                  <a:outerShdw blurRad="38100" dist="38100" dir="2700000" algn="tl">
                    <a:srgbClr val="000000">
                      <a:alpha val="43137"/>
                    </a:srgbClr>
                  </a:outerShdw>
                </a:effectLst>
              </a:rPr>
            </a:br>
            <a:r>
              <a:rPr lang="en-US" sz="2800" b="1" dirty="0" smtClean="0">
                <a:solidFill>
                  <a:schemeClr val="bg1">
                    <a:lumMod val="50000"/>
                  </a:schemeClr>
                </a:solidFill>
                <a:effectLst>
                  <a:outerShdw blurRad="38100" dist="38100" dir="2700000" algn="tl">
                    <a:srgbClr val="000000">
                      <a:alpha val="43137"/>
                    </a:srgbClr>
                  </a:outerShdw>
                </a:effectLst>
              </a:rPr>
              <a:t>1995-2012</a:t>
            </a:r>
            <a:br>
              <a:rPr lang="en-US" sz="2800" b="1" dirty="0" smtClean="0">
                <a:solidFill>
                  <a:schemeClr val="bg1">
                    <a:lumMod val="50000"/>
                  </a:schemeClr>
                </a:solidFill>
                <a:effectLst>
                  <a:outerShdw blurRad="38100" dist="38100" dir="2700000" algn="tl">
                    <a:srgbClr val="000000">
                      <a:alpha val="43137"/>
                    </a:srgbClr>
                  </a:outerShdw>
                </a:effectLst>
              </a:rPr>
            </a:br>
            <a:r>
              <a:rPr lang="en-US" sz="2800" b="1" dirty="0" smtClean="0">
                <a:solidFill>
                  <a:schemeClr val="bg1">
                    <a:lumMod val="50000"/>
                  </a:schemeClr>
                </a:solidFill>
                <a:effectLst>
                  <a:outerShdw blurRad="38100" dist="38100" dir="2700000" algn="tl">
                    <a:srgbClr val="000000">
                      <a:alpha val="43137"/>
                    </a:srgbClr>
                  </a:outerShdw>
                </a:effectLst>
              </a:rPr>
              <a:t>106 NY/CT STPs</a:t>
            </a:r>
            <a:endParaRPr lang="en-US" sz="2800" b="1" dirty="0">
              <a:solidFill>
                <a:schemeClr val="bg1">
                  <a:lumMod val="50000"/>
                </a:schemeClr>
              </a:solidFill>
              <a:effectLst>
                <a:outerShdw blurRad="38100" dist="38100" dir="2700000" algn="tl">
                  <a:srgbClr val="000000">
                    <a:alpha val="43137"/>
                  </a:srgbClr>
                </a:outerShdw>
              </a:effectLst>
            </a:endParaRPr>
          </a:p>
        </p:txBody>
      </p:sp>
      <p:graphicFrame>
        <p:nvGraphicFramePr>
          <p:cNvPr id="8" name="Object 4"/>
          <p:cNvGraphicFramePr>
            <a:graphicFrameLocks noChangeAspect="1"/>
          </p:cNvGraphicFramePr>
          <p:nvPr/>
        </p:nvGraphicFramePr>
        <p:xfrm>
          <a:off x="685800" y="1828800"/>
          <a:ext cx="7829002" cy="4734119"/>
        </p:xfrm>
        <a:graphic>
          <a:graphicData uri="http://schemas.openxmlformats.org/drawingml/2006/chart">
            <c:chart xmlns:c="http://schemas.openxmlformats.org/drawingml/2006/chart" xmlns:r="http://schemas.openxmlformats.org/officeDocument/2006/relationships" r:id="rId3"/>
          </a:graphicData>
        </a:graphic>
      </p:graphicFrame>
      <p:sp>
        <p:nvSpPr>
          <p:cNvPr id="9" name="Line 11"/>
          <p:cNvSpPr>
            <a:spLocks noChangeShapeType="1"/>
          </p:cNvSpPr>
          <p:nvPr/>
        </p:nvSpPr>
        <p:spPr bwMode="auto">
          <a:xfrm>
            <a:off x="1371600" y="4486835"/>
            <a:ext cx="7391400" cy="0"/>
          </a:xfrm>
          <a:prstGeom prst="line">
            <a:avLst/>
          </a:prstGeom>
          <a:noFill/>
          <a:ln w="28575">
            <a:solidFill>
              <a:srgbClr val="FF0000"/>
            </a:solidFill>
            <a:prstDash val="dash"/>
            <a:round/>
            <a:headEnd type="oval" w="med" len="med"/>
            <a:tailEnd type="triangle" w="med" len="med"/>
          </a:ln>
          <a:effectLst/>
        </p:spPr>
        <p:txBody>
          <a:bodyPr/>
          <a:lstStyle/>
          <a:p>
            <a:endParaRPr lang="en-US" dirty="0"/>
          </a:p>
        </p:txBody>
      </p:sp>
      <p:sp>
        <p:nvSpPr>
          <p:cNvPr id="5" name="Line 11"/>
          <p:cNvSpPr>
            <a:spLocks noChangeShapeType="1"/>
          </p:cNvSpPr>
          <p:nvPr/>
        </p:nvSpPr>
        <p:spPr bwMode="auto">
          <a:xfrm>
            <a:off x="4191000" y="2209800"/>
            <a:ext cx="533400" cy="0"/>
          </a:xfrm>
          <a:prstGeom prst="line">
            <a:avLst/>
          </a:prstGeom>
          <a:noFill/>
          <a:ln w="28575">
            <a:solidFill>
              <a:srgbClr val="FF0000"/>
            </a:solidFill>
            <a:prstDash val="dash"/>
            <a:round/>
            <a:headEnd type="oval" w="med" len="med"/>
            <a:tailEnd type="triangle" w="med" len="med"/>
          </a:ln>
          <a:effectLst/>
        </p:spPr>
        <p:txBody>
          <a:bodyPr/>
          <a:lstStyle/>
          <a:p>
            <a:endParaRPr lang="en-US" dirty="0"/>
          </a:p>
        </p:txBody>
      </p:sp>
      <p:sp>
        <p:nvSpPr>
          <p:cNvPr id="6" name="TextBox 5"/>
          <p:cNvSpPr txBox="1"/>
          <p:nvPr/>
        </p:nvSpPr>
        <p:spPr>
          <a:xfrm>
            <a:off x="3383280" y="2026920"/>
            <a:ext cx="825932" cy="369332"/>
          </a:xfrm>
          <a:prstGeom prst="rect">
            <a:avLst/>
          </a:prstGeom>
          <a:noFill/>
        </p:spPr>
        <p:txBody>
          <a:bodyPr wrap="none" rtlCol="0">
            <a:spAutoFit/>
          </a:bodyPr>
          <a:lstStyle/>
          <a:p>
            <a:r>
              <a:rPr lang="en-US" dirty="0" smtClean="0"/>
              <a:t>Target</a:t>
            </a:r>
            <a:endParaRPr lang="en-US" dirty="0"/>
          </a:p>
        </p:txBody>
      </p:sp>
    </p:spTree>
    <p:extLst>
      <p:ext uri="{BB962C8B-B14F-4D97-AF65-F5344CB8AC3E}">
        <p14:creationId xmlns:p14="http://schemas.microsoft.com/office/powerpoint/2010/main" val="128097733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762000" y="126885"/>
            <a:ext cx="7543800" cy="1143000"/>
          </a:xfrm>
        </p:spPr>
        <p:txBody>
          <a:bodyPr>
            <a:normAutofit/>
          </a:bodyPr>
          <a:lstStyle/>
          <a:p>
            <a:r>
              <a:rPr lang="en-US" dirty="0" smtClean="0"/>
              <a:t>Water Quality Index</a:t>
            </a:r>
            <a:endParaRPr lang="en-US" dirty="0"/>
          </a:p>
        </p:txBody>
      </p:sp>
      <p:pic>
        <p:nvPicPr>
          <p:cNvPr id="3" name="Picture 2"/>
          <p:cNvPicPr>
            <a:picLocks noChangeAspect="1"/>
          </p:cNvPicPr>
          <p:nvPr/>
        </p:nvPicPr>
        <p:blipFill>
          <a:blip r:embed="rId2" cstate="print">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tretch>
            <a:fillRect/>
          </a:stretch>
        </p:blipFill>
        <p:spPr>
          <a:xfrm>
            <a:off x="86978" y="1371600"/>
            <a:ext cx="5572567" cy="2351117"/>
          </a:xfrm>
          <a:prstGeom prst="rect">
            <a:avLst/>
          </a:prstGeom>
        </p:spPr>
      </p:pic>
      <p:pic>
        <p:nvPicPr>
          <p:cNvPr id="5" name="Picture 4"/>
          <p:cNvPicPr>
            <a:picLocks noChangeAspect="1"/>
          </p:cNvPicPr>
          <p:nvPr/>
        </p:nvPicPr>
        <p:blipFill>
          <a:blip r:embed="rId4" cstate="print">
            <a:extLst>
              <a:ext uri="{BEBA8EAE-BF5A-486C-A8C5-ECC9F3942E4B}">
                <a14:imgProps xmlns:a14="http://schemas.microsoft.com/office/drawing/2010/main">
                  <a14:imgLayer r:embed="rId5">
                    <a14:imgEffect>
                      <a14:sharpenSoften amount="25000"/>
                    </a14:imgEffect>
                  </a14:imgLayer>
                </a14:imgProps>
              </a:ext>
              <a:ext uri="{28A0092B-C50C-407E-A947-70E740481C1C}">
                <a14:useLocalDpi xmlns:a14="http://schemas.microsoft.com/office/drawing/2010/main" val="0"/>
              </a:ext>
            </a:extLst>
          </a:blip>
          <a:stretch>
            <a:fillRect/>
          </a:stretch>
        </p:blipFill>
        <p:spPr>
          <a:xfrm>
            <a:off x="1066800" y="3795380"/>
            <a:ext cx="7171765" cy="3025833"/>
          </a:xfrm>
          <a:prstGeom prst="rect">
            <a:avLst/>
          </a:prstGeom>
        </p:spPr>
      </p:pic>
      <p:sp>
        <p:nvSpPr>
          <p:cNvPr id="7" name="TextBox 6"/>
          <p:cNvSpPr txBox="1"/>
          <p:nvPr/>
        </p:nvSpPr>
        <p:spPr>
          <a:xfrm>
            <a:off x="5659544" y="1371600"/>
            <a:ext cx="3484455" cy="2185214"/>
          </a:xfrm>
          <a:prstGeom prst="rect">
            <a:avLst/>
          </a:prstGeom>
          <a:noFill/>
        </p:spPr>
        <p:txBody>
          <a:bodyPr wrap="square" rtlCol="0">
            <a:spAutoFit/>
          </a:bodyPr>
          <a:lstStyle/>
          <a:p>
            <a:r>
              <a:rPr lang="en-US" sz="1700" b="1" dirty="0" smtClean="0"/>
              <a:t>EPA’s NCA Index based on 5 chemical &amp; biological measures:</a:t>
            </a:r>
          </a:p>
          <a:p>
            <a:r>
              <a:rPr lang="en-US" sz="1700" dirty="0" smtClean="0"/>
              <a:t>Nitrogen </a:t>
            </a:r>
          </a:p>
          <a:p>
            <a:r>
              <a:rPr lang="en-US" sz="1700" dirty="0" smtClean="0"/>
              <a:t>Phosphorus </a:t>
            </a:r>
          </a:p>
          <a:p>
            <a:r>
              <a:rPr lang="en-US" sz="1700" dirty="0" smtClean="0"/>
              <a:t>Chlorophyll </a:t>
            </a:r>
          </a:p>
          <a:p>
            <a:r>
              <a:rPr lang="en-US" sz="1700" dirty="0" smtClean="0"/>
              <a:t>Dissolved </a:t>
            </a:r>
          </a:p>
          <a:p>
            <a:r>
              <a:rPr lang="en-US" sz="1700" dirty="0" smtClean="0"/>
              <a:t>Oxygen Water Clarity</a:t>
            </a:r>
            <a:endParaRPr lang="en-US" sz="1700" dirty="0"/>
          </a:p>
        </p:txBody>
      </p:sp>
    </p:spTree>
    <p:extLst>
      <p:ext uri="{BB962C8B-B14F-4D97-AF65-F5344CB8AC3E}">
        <p14:creationId xmlns:p14="http://schemas.microsoft.com/office/powerpoint/2010/main" val="128097733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Coastal Habitats Restored</a:t>
            </a:r>
            <a:endParaRPr lang="en-US" dirty="0"/>
          </a:p>
        </p:txBody>
      </p:sp>
      <p:pic>
        <p:nvPicPr>
          <p:cNvPr id="4" name="Content Placeholder 3"/>
          <p:cNvPicPr>
            <a:picLocks noGrp="1" noChangeAspect="1"/>
          </p:cNvPicPr>
          <p:nvPr>
            <p:ph idx="1"/>
          </p:nvPr>
        </p:nvPicPr>
        <p:blipFill>
          <a:blip r:embed="rId2" cstate="print">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tretch>
            <a:fillRect/>
          </a:stretch>
        </p:blipFill>
        <p:spPr>
          <a:xfrm>
            <a:off x="381000" y="2362200"/>
            <a:ext cx="8382000" cy="3536441"/>
          </a:xfrm>
        </p:spPr>
      </p:pic>
    </p:spTree>
    <p:extLst>
      <p:ext uri="{BB962C8B-B14F-4D97-AF65-F5344CB8AC3E}">
        <p14:creationId xmlns:p14="http://schemas.microsoft.com/office/powerpoint/2010/main" val="224573531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Piping Plover Nesting Pairs</a:t>
            </a:r>
            <a:endParaRPr lang="en-US" dirty="0"/>
          </a:p>
        </p:txBody>
      </p:sp>
      <p:pic>
        <p:nvPicPr>
          <p:cNvPr id="4" name="Content Placeholder 3"/>
          <p:cNvPicPr>
            <a:picLocks noGrp="1" noChangeAspect="1"/>
          </p:cNvPicPr>
          <p:nvPr>
            <p:ph idx="1"/>
          </p:nvPr>
        </p:nvPicPr>
        <p:blipFill>
          <a:blip r:embed="rId2" cstate="print">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tretch>
            <a:fillRect/>
          </a:stretch>
        </p:blipFill>
        <p:spPr>
          <a:xfrm>
            <a:off x="381000" y="2209800"/>
            <a:ext cx="8377903" cy="3534713"/>
          </a:xfrm>
        </p:spPr>
      </p:pic>
    </p:spTree>
    <p:extLst>
      <p:ext uri="{BB962C8B-B14F-4D97-AF65-F5344CB8AC3E}">
        <p14:creationId xmlns:p14="http://schemas.microsoft.com/office/powerpoint/2010/main" val="385734964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0100" y="152400"/>
            <a:ext cx="7543800" cy="1371600"/>
          </a:xfrm>
        </p:spPr>
        <p:txBody>
          <a:bodyPr>
            <a:normAutofit fontScale="90000"/>
          </a:bodyPr>
          <a:lstStyle/>
          <a:p>
            <a:r>
              <a:rPr lang="en-US" sz="4800" dirty="0" smtClean="0">
                <a:solidFill>
                  <a:srgbClr val="A46645"/>
                </a:solidFill>
              </a:rPr>
              <a:t>Where can I learn more and how can I provide input?</a:t>
            </a:r>
            <a:endParaRPr lang="en-US" sz="4800" dirty="0"/>
          </a:p>
        </p:txBody>
      </p:sp>
      <p:sp>
        <p:nvSpPr>
          <p:cNvPr id="3" name="Content Placeholder 2"/>
          <p:cNvSpPr>
            <a:spLocks noGrp="1"/>
          </p:cNvSpPr>
          <p:nvPr>
            <p:ph idx="1"/>
          </p:nvPr>
        </p:nvSpPr>
        <p:spPr>
          <a:xfrm>
            <a:off x="0" y="1752600"/>
            <a:ext cx="8915400" cy="2819400"/>
          </a:xfrm>
        </p:spPr>
        <p:txBody>
          <a:bodyPr>
            <a:noAutofit/>
          </a:bodyPr>
          <a:lstStyle/>
          <a:p>
            <a:pPr>
              <a:spcBef>
                <a:spcPts val="1200"/>
              </a:spcBef>
            </a:pPr>
            <a:r>
              <a:rPr lang="en-US" sz="1800" dirty="0" smtClean="0">
                <a:solidFill>
                  <a:schemeClr val="accent1">
                    <a:lumMod val="50000"/>
                  </a:schemeClr>
                </a:solidFill>
              </a:rPr>
              <a:t>LISS CCMP Website: </a:t>
            </a:r>
            <a:br>
              <a:rPr lang="en-US" sz="1800" dirty="0" smtClean="0">
                <a:solidFill>
                  <a:schemeClr val="accent1">
                    <a:lumMod val="50000"/>
                  </a:schemeClr>
                </a:solidFill>
              </a:rPr>
            </a:br>
            <a:r>
              <a:rPr lang="en-US" sz="1800" dirty="0" smtClean="0">
                <a:hlinkClick r:id="rId2"/>
              </a:rPr>
              <a:t>http://longislandsoundstudy.net/</a:t>
            </a:r>
            <a:r>
              <a:rPr lang="en-US" sz="1800" dirty="0" smtClean="0"/>
              <a:t>     look at “plan update” in the </a:t>
            </a:r>
            <a:r>
              <a:rPr lang="en-US" sz="1800" b="1" u="sng" dirty="0" smtClean="0"/>
              <a:t>News Room</a:t>
            </a:r>
            <a:endParaRPr lang="en-US" sz="1800" dirty="0" smtClean="0"/>
          </a:p>
          <a:p>
            <a:pPr>
              <a:spcBef>
                <a:spcPts val="1200"/>
              </a:spcBef>
            </a:pPr>
            <a:r>
              <a:rPr lang="en-US" sz="1800" dirty="0" smtClean="0">
                <a:solidFill>
                  <a:schemeClr val="accent1">
                    <a:lumMod val="50000"/>
                  </a:schemeClr>
                </a:solidFill>
              </a:rPr>
              <a:t>Long Island Sound Study Update Facebook </a:t>
            </a:r>
            <a:r>
              <a:rPr lang="en-US" sz="1800" dirty="0">
                <a:hlinkClick r:id="rId3"/>
              </a:rPr>
              <a:t>https://</a:t>
            </a:r>
            <a:r>
              <a:rPr lang="en-US" sz="1800" dirty="0" smtClean="0">
                <a:hlinkClick r:id="rId3"/>
              </a:rPr>
              <a:t>www.facebook.com/LISSplanupdate</a:t>
            </a:r>
            <a:endParaRPr lang="en-US" sz="1800" dirty="0" smtClean="0"/>
          </a:p>
          <a:p>
            <a:pPr>
              <a:spcBef>
                <a:spcPts val="1200"/>
              </a:spcBef>
            </a:pPr>
            <a:r>
              <a:rPr lang="en-US" sz="1800" dirty="0" smtClean="0">
                <a:solidFill>
                  <a:schemeClr val="accent1">
                    <a:lumMod val="50000"/>
                  </a:schemeClr>
                </a:solidFill>
              </a:rPr>
              <a:t>Join the Long Island Sound Study Update discussion on LinkedIn</a:t>
            </a:r>
            <a:r>
              <a:rPr lang="en-US" sz="1800" dirty="0" smtClean="0">
                <a:solidFill>
                  <a:schemeClr val="accent1">
                    <a:lumMod val="50000"/>
                  </a:schemeClr>
                </a:solidFill>
                <a:hlinkClick r:id="rId4"/>
              </a:rPr>
              <a:t> </a:t>
            </a:r>
            <a:r>
              <a:rPr lang="en-US" sz="1800" dirty="0">
                <a:hlinkClick r:id="rId4"/>
              </a:rPr>
              <a:t>http://www.linkedin.com/groups/Long-Island-Sound-Study-Plan-4995384/about</a:t>
            </a:r>
            <a:endParaRPr lang="en-US" sz="1800" dirty="0" smtClean="0">
              <a:solidFill>
                <a:schemeClr val="accent1">
                  <a:lumMod val="50000"/>
                </a:schemeClr>
              </a:solidFill>
              <a:hlinkClick r:id="rId4"/>
            </a:endParaRPr>
          </a:p>
          <a:p>
            <a:pPr>
              <a:spcBef>
                <a:spcPts val="1200"/>
              </a:spcBef>
            </a:pPr>
            <a:r>
              <a:rPr lang="en-US" sz="1800" dirty="0">
                <a:solidFill>
                  <a:schemeClr val="accent1">
                    <a:lumMod val="50000"/>
                  </a:schemeClr>
                </a:solidFill>
              </a:rPr>
              <a:t>Follow us on Twitter @PlanUpdate</a:t>
            </a:r>
          </a:p>
          <a:p>
            <a:pPr>
              <a:spcBef>
                <a:spcPts val="1200"/>
              </a:spcBef>
            </a:pPr>
            <a:r>
              <a:rPr lang="en-US" sz="1800" dirty="0" smtClean="0">
                <a:solidFill>
                  <a:schemeClr val="accent1">
                    <a:lumMod val="50000"/>
                  </a:schemeClr>
                </a:solidFill>
              </a:rPr>
              <a:t>To provide input please send email to: </a:t>
            </a:r>
            <a:r>
              <a:rPr lang="en-US" sz="1800" b="1" dirty="0" smtClean="0">
                <a:solidFill>
                  <a:srgbClr val="FF0000"/>
                </a:solidFill>
              </a:rPr>
              <a:t>contact@watervisionllc.com</a:t>
            </a:r>
            <a:endParaRPr lang="en-US" sz="1800" dirty="0">
              <a:solidFill>
                <a:schemeClr val="accent1">
                  <a:lumMod val="50000"/>
                </a:schemeClr>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3811847828"/>
              </p:ext>
            </p:extLst>
          </p:nvPr>
        </p:nvGraphicFramePr>
        <p:xfrm>
          <a:off x="685800" y="4836728"/>
          <a:ext cx="7696200" cy="1792672"/>
        </p:xfrm>
        <a:graphic>
          <a:graphicData uri="http://schemas.openxmlformats.org/drawingml/2006/table">
            <a:tbl>
              <a:tblPr firstRow="1" bandRow="1">
                <a:tableStyleId>{5940675A-B579-460E-94D1-54222C63F5DA}</a:tableStyleId>
              </a:tblPr>
              <a:tblGrid>
                <a:gridCol w="2565400"/>
                <a:gridCol w="5130800"/>
              </a:tblGrid>
              <a:tr h="259120">
                <a:tc>
                  <a:txBody>
                    <a:bodyPr/>
                    <a:lstStyle/>
                    <a:p>
                      <a:pPr algn="ctr"/>
                      <a:r>
                        <a:rPr lang="en-US" sz="1600" b="1" dirty="0" smtClean="0"/>
                        <a:t>Theme</a:t>
                      </a:r>
                      <a:endParaRPr lang="en-US" sz="1600" b="1" dirty="0"/>
                    </a:p>
                  </a:txBody>
                  <a:tcPr/>
                </a:tc>
                <a:tc>
                  <a:txBody>
                    <a:bodyPr/>
                    <a:lstStyle/>
                    <a:p>
                      <a:pPr algn="ctr"/>
                      <a:r>
                        <a:rPr lang="en-US" sz="1600" b="1" dirty="0" smtClean="0"/>
                        <a:t>Core Team Champion</a:t>
                      </a:r>
                      <a:endParaRPr lang="en-US" sz="1600" b="1" dirty="0"/>
                    </a:p>
                  </a:txBody>
                  <a:tcPr/>
                </a:tc>
              </a:tr>
              <a:tr h="339262">
                <a:tc>
                  <a:txBody>
                    <a:bodyPr/>
                    <a:lstStyle/>
                    <a:p>
                      <a:r>
                        <a:rPr lang="en-US" sz="1600" dirty="0" smtClean="0"/>
                        <a:t>Waters</a:t>
                      </a:r>
                      <a:r>
                        <a:rPr lang="en-US" sz="1600" baseline="0" dirty="0" smtClean="0"/>
                        <a:t> and Watersheds</a:t>
                      </a:r>
                      <a:endParaRPr lang="en-US" sz="1600" dirty="0"/>
                    </a:p>
                  </a:txBody>
                  <a:tcPr/>
                </a:tc>
                <a:tc>
                  <a:txBody>
                    <a:bodyPr/>
                    <a:lstStyle/>
                    <a:p>
                      <a:r>
                        <a:rPr lang="en-US" sz="1600" dirty="0" smtClean="0"/>
                        <a:t>Sarah Deonarine, Mark Parker &amp; Jason Krumholz</a:t>
                      </a:r>
                      <a:endParaRPr lang="en-US" sz="1600" dirty="0"/>
                    </a:p>
                  </a:txBody>
                  <a:tcPr/>
                </a:tc>
              </a:tr>
              <a:tr h="259120">
                <a:tc>
                  <a:txBody>
                    <a:bodyPr/>
                    <a:lstStyle/>
                    <a:p>
                      <a:r>
                        <a:rPr lang="en-US" sz="1600" dirty="0" smtClean="0"/>
                        <a:t>Habitats and Wildlife</a:t>
                      </a:r>
                      <a:endParaRPr lang="en-US" sz="1600" dirty="0"/>
                    </a:p>
                  </a:txBody>
                  <a:tcPr/>
                </a:tc>
                <a:tc>
                  <a:txBody>
                    <a:bodyPr/>
                    <a:lstStyle/>
                    <a:p>
                      <a:r>
                        <a:rPr lang="en-US" sz="1600" dirty="0" smtClean="0"/>
                        <a:t>Harry Yamalis,</a:t>
                      </a:r>
                      <a:r>
                        <a:rPr lang="en-US" sz="1600" baseline="0" dirty="0" smtClean="0"/>
                        <a:t> </a:t>
                      </a:r>
                      <a:r>
                        <a:rPr lang="en-US" sz="1600" dirty="0" smtClean="0"/>
                        <a:t>Georgia Basso,</a:t>
                      </a:r>
                      <a:r>
                        <a:rPr lang="en-US" sz="1600" baseline="0" dirty="0" smtClean="0"/>
                        <a:t> &amp; </a:t>
                      </a:r>
                      <a:r>
                        <a:rPr lang="en-US" sz="1600" dirty="0" smtClean="0"/>
                        <a:t>Victoria O’Neill</a:t>
                      </a:r>
                    </a:p>
                  </a:txBody>
                  <a:tcPr/>
                </a:tc>
              </a:tr>
              <a:tr h="259120">
                <a:tc>
                  <a:txBody>
                    <a:bodyPr/>
                    <a:lstStyle/>
                    <a:p>
                      <a:r>
                        <a:rPr lang="en-US" sz="1600" dirty="0" smtClean="0"/>
                        <a:t>Sound Communities</a:t>
                      </a:r>
                      <a:endParaRPr lang="en-US" sz="1600" dirty="0"/>
                    </a:p>
                  </a:txBody>
                  <a:tcPr/>
                </a:tc>
                <a:tc>
                  <a:txBody>
                    <a:bodyPr/>
                    <a:lstStyle/>
                    <a:p>
                      <a:r>
                        <a:rPr lang="en-US" sz="1600" dirty="0" smtClean="0"/>
                        <a:t>Robert Burg</a:t>
                      </a:r>
                      <a:r>
                        <a:rPr lang="en-US" sz="1600" baseline="0" dirty="0" smtClean="0"/>
                        <a:t> , </a:t>
                      </a:r>
                      <a:r>
                        <a:rPr lang="en-US" sz="1600" dirty="0" smtClean="0"/>
                        <a:t>Amy</a:t>
                      </a:r>
                      <a:r>
                        <a:rPr lang="en-US" sz="1600" baseline="0" dirty="0" smtClean="0"/>
                        <a:t> Boyajian, &amp; David Miller</a:t>
                      </a:r>
                      <a:endParaRPr lang="en-US" sz="1600" dirty="0"/>
                    </a:p>
                  </a:txBody>
                  <a:tcPr/>
                </a:tc>
              </a:tr>
              <a:tr h="447570">
                <a:tc>
                  <a:txBody>
                    <a:bodyPr/>
                    <a:lstStyle/>
                    <a:p>
                      <a:r>
                        <a:rPr lang="en-US" sz="1600" dirty="0" smtClean="0"/>
                        <a:t>Science</a:t>
                      </a:r>
                      <a:r>
                        <a:rPr lang="en-US" sz="1600" baseline="0" dirty="0" smtClean="0"/>
                        <a:t> and Management</a:t>
                      </a:r>
                      <a:endParaRPr lang="en-US" sz="1600" dirty="0"/>
                    </a:p>
                  </a:txBody>
                  <a:tcPr/>
                </a:tc>
                <a:tc>
                  <a:txBody>
                    <a:bodyPr/>
                    <a:lstStyle/>
                    <a:p>
                      <a:r>
                        <a:rPr lang="en-US" sz="1600" dirty="0" smtClean="0"/>
                        <a:t>Mark Tedesco, Larry Swanson, &amp; Jim Latimer</a:t>
                      </a:r>
                      <a:endParaRPr lang="en-US" sz="1600" dirty="0"/>
                    </a:p>
                  </a:txBody>
                  <a:tcPr/>
                </a:tc>
              </a:tr>
            </a:tbl>
          </a:graphicData>
        </a:graphic>
      </p:graphicFrame>
      <p:sp>
        <p:nvSpPr>
          <p:cNvPr id="5" name="Right Arrow 4"/>
          <p:cNvSpPr/>
          <p:nvPr/>
        </p:nvSpPr>
        <p:spPr>
          <a:xfrm>
            <a:off x="3810000" y="2057400"/>
            <a:ext cx="2286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6560922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smtClean="0">
                <a:solidFill>
                  <a:schemeClr val="accent2"/>
                </a:solidFill>
              </a:rPr>
              <a:t>What is a CCMP?</a:t>
            </a:r>
            <a:endParaRPr lang="en-US" sz="5400" dirty="0"/>
          </a:p>
        </p:txBody>
      </p:sp>
      <p:sp>
        <p:nvSpPr>
          <p:cNvPr id="3" name="Content Placeholder 2"/>
          <p:cNvSpPr>
            <a:spLocks noGrp="1"/>
          </p:cNvSpPr>
          <p:nvPr>
            <p:ph idx="1"/>
          </p:nvPr>
        </p:nvSpPr>
        <p:spPr>
          <a:xfrm>
            <a:off x="228600" y="1981200"/>
            <a:ext cx="8763000" cy="4621306"/>
          </a:xfrm>
        </p:spPr>
        <p:txBody>
          <a:bodyPr>
            <a:normAutofit/>
          </a:bodyPr>
          <a:lstStyle/>
          <a:p>
            <a:pPr marL="0" indent="0">
              <a:buNone/>
            </a:pPr>
            <a:r>
              <a:rPr lang="en-US" sz="2400" dirty="0" smtClean="0"/>
              <a:t>The </a:t>
            </a:r>
            <a:r>
              <a:rPr lang="en-US" sz="2400" u="sng" dirty="0" smtClean="0"/>
              <a:t>Comprehensive Conservation and Management </a:t>
            </a:r>
            <a:r>
              <a:rPr lang="en-US" sz="2400" u="sng" dirty="0"/>
              <a:t>Plan</a:t>
            </a:r>
            <a:r>
              <a:rPr lang="en-US" sz="2400" dirty="0"/>
              <a:t> identifies the specific commitments and recommendations for actions to </a:t>
            </a:r>
            <a:r>
              <a:rPr lang="en-US" sz="2400" dirty="0">
                <a:solidFill>
                  <a:srgbClr val="FF0000"/>
                </a:solidFill>
              </a:rPr>
              <a:t>improve water quality</a:t>
            </a:r>
            <a:r>
              <a:rPr lang="en-US" sz="2400" dirty="0"/>
              <a:t>, </a:t>
            </a:r>
            <a:r>
              <a:rPr lang="en-US" sz="2400" dirty="0">
                <a:solidFill>
                  <a:srgbClr val="FF0000"/>
                </a:solidFill>
              </a:rPr>
              <a:t>protect habitat and living resources</a:t>
            </a:r>
            <a:r>
              <a:rPr lang="en-US" sz="2400" dirty="0"/>
              <a:t>, </a:t>
            </a:r>
            <a:r>
              <a:rPr lang="en-US" sz="2400" dirty="0">
                <a:solidFill>
                  <a:srgbClr val="FF0000"/>
                </a:solidFill>
              </a:rPr>
              <a:t>educate and involve the public</a:t>
            </a:r>
            <a:r>
              <a:rPr lang="en-US" sz="2400" dirty="0"/>
              <a:t>, </a:t>
            </a:r>
            <a:r>
              <a:rPr lang="en-US" sz="2400" dirty="0">
                <a:solidFill>
                  <a:srgbClr val="FF0000"/>
                </a:solidFill>
              </a:rPr>
              <a:t>improve the long-term understanding of how to manage the Sound</a:t>
            </a:r>
            <a:r>
              <a:rPr lang="en-US" sz="2400" dirty="0"/>
              <a:t>, </a:t>
            </a:r>
            <a:r>
              <a:rPr lang="en-US" sz="2400" dirty="0">
                <a:solidFill>
                  <a:srgbClr val="FF0000"/>
                </a:solidFill>
              </a:rPr>
              <a:t>monitor progress</a:t>
            </a:r>
            <a:r>
              <a:rPr lang="en-US" sz="2400" dirty="0"/>
              <a:t>, and </a:t>
            </a:r>
            <a:r>
              <a:rPr lang="en-US" sz="2400" dirty="0" smtClean="0">
                <a:solidFill>
                  <a:srgbClr val="FF0000"/>
                </a:solidFill>
              </a:rPr>
              <a:t>direct </a:t>
            </a:r>
            <a:r>
              <a:rPr lang="en-US" sz="2400" dirty="0">
                <a:solidFill>
                  <a:srgbClr val="FF0000"/>
                </a:solidFill>
              </a:rPr>
              <a:t>management efforts</a:t>
            </a:r>
            <a:r>
              <a:rPr lang="en-US" sz="2400" dirty="0"/>
              <a:t>. </a:t>
            </a:r>
          </a:p>
          <a:p>
            <a:pPr marL="0" indent="0">
              <a:buNone/>
            </a:pPr>
            <a:r>
              <a:rPr lang="en-US" sz="2400" dirty="0"/>
              <a:t>The Long Island Sound Study uses the </a:t>
            </a:r>
            <a:r>
              <a:rPr lang="en-US" sz="2400" dirty="0" smtClean="0"/>
              <a:t>CCMP </a:t>
            </a:r>
            <a:r>
              <a:rPr lang="en-US" sz="2400" dirty="0"/>
              <a:t>as a </a:t>
            </a:r>
            <a:r>
              <a:rPr lang="en-US" sz="2400" dirty="0" smtClean="0"/>
              <a:t>blueprint to develop </a:t>
            </a:r>
            <a:r>
              <a:rPr lang="en-US" sz="2400" dirty="0"/>
              <a:t>m</a:t>
            </a:r>
            <a:r>
              <a:rPr lang="en-US" sz="2400" dirty="0" smtClean="0"/>
              <a:t>anagement implementation strategies for </a:t>
            </a:r>
            <a:r>
              <a:rPr lang="en-US" sz="2400" dirty="0"/>
              <a:t>short </a:t>
            </a:r>
            <a:r>
              <a:rPr lang="en-US" sz="2400" dirty="0" smtClean="0"/>
              <a:t>and long term </a:t>
            </a:r>
            <a:r>
              <a:rPr lang="en-US" sz="2400" dirty="0"/>
              <a:t>goals. </a:t>
            </a:r>
            <a:r>
              <a:rPr lang="en-US" sz="2400" dirty="0" smtClean="0"/>
              <a:t>The first CCMP, together with the TMDL, was instrumental in leveraging major infrastructure improvements leading to dramatic decreases in nitrogen loading.</a:t>
            </a:r>
            <a:endParaRPr lang="en-US" sz="2400" dirty="0"/>
          </a:p>
          <a:p>
            <a:endParaRPr lang="en-US" dirty="0"/>
          </a:p>
        </p:txBody>
      </p:sp>
    </p:spTree>
    <p:extLst>
      <p:ext uri="{BB962C8B-B14F-4D97-AF65-F5344CB8AC3E}">
        <p14:creationId xmlns:p14="http://schemas.microsoft.com/office/powerpoint/2010/main" val="32766761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85800"/>
            <a:ext cx="7543800" cy="914400"/>
          </a:xfrm>
        </p:spPr>
        <p:txBody>
          <a:bodyPr>
            <a:normAutofit/>
          </a:bodyPr>
          <a:lstStyle/>
          <a:p>
            <a:r>
              <a:rPr lang="en-US" sz="4400" dirty="0" smtClean="0">
                <a:solidFill>
                  <a:schemeClr val="accent2"/>
                </a:solidFill>
              </a:rPr>
              <a:t>If It Ain’t Broke Why Fix It?</a:t>
            </a:r>
            <a:endParaRPr lang="en-US" sz="4400" dirty="0">
              <a:solidFill>
                <a:schemeClr val="accent2"/>
              </a:solidFill>
            </a:endParaRPr>
          </a:p>
        </p:txBody>
      </p:sp>
      <p:sp>
        <p:nvSpPr>
          <p:cNvPr id="3" name="Content Placeholder 2"/>
          <p:cNvSpPr>
            <a:spLocks noGrp="1"/>
          </p:cNvSpPr>
          <p:nvPr>
            <p:ph idx="1"/>
          </p:nvPr>
        </p:nvSpPr>
        <p:spPr>
          <a:xfrm>
            <a:off x="381000" y="1828800"/>
            <a:ext cx="4876800" cy="4267200"/>
          </a:xfrm>
        </p:spPr>
        <p:txBody>
          <a:bodyPr>
            <a:noAutofit/>
          </a:bodyPr>
          <a:lstStyle/>
          <a:p>
            <a:pPr marL="0" indent="0" fontAlgn="base">
              <a:buNone/>
            </a:pPr>
            <a:r>
              <a:rPr lang="en-US" sz="1800" b="1" dirty="0" smtClean="0"/>
              <a:t>First CCMP completed </a:t>
            </a:r>
            <a:r>
              <a:rPr lang="en-US" sz="1800" b="1" dirty="0"/>
              <a:t>in 1994</a:t>
            </a:r>
          </a:p>
          <a:p>
            <a:pPr marL="0" indent="0" fontAlgn="base">
              <a:buNone/>
            </a:pPr>
            <a:r>
              <a:rPr lang="en-US" sz="1600" dirty="0" smtClean="0"/>
              <a:t>Focused </a:t>
            </a:r>
            <a:r>
              <a:rPr lang="en-US" sz="1600" dirty="0"/>
              <a:t>on 6 </a:t>
            </a:r>
            <a:r>
              <a:rPr lang="en-US" sz="1600" dirty="0" smtClean="0"/>
              <a:t>elements: </a:t>
            </a:r>
            <a:endParaRPr lang="en-US" sz="1600" dirty="0"/>
          </a:p>
          <a:p>
            <a:pPr lvl="1" fontAlgn="base"/>
            <a:r>
              <a:rPr lang="en-US" sz="1600" dirty="0"/>
              <a:t>Low DO (hypoxia)</a:t>
            </a:r>
          </a:p>
          <a:p>
            <a:pPr lvl="1" fontAlgn="base"/>
            <a:r>
              <a:rPr lang="en-US" sz="1600" dirty="0"/>
              <a:t>Toxic </a:t>
            </a:r>
            <a:r>
              <a:rPr lang="en-US" sz="1600" dirty="0" smtClean="0"/>
              <a:t>contamination</a:t>
            </a:r>
            <a:endParaRPr lang="en-US" sz="1600" dirty="0"/>
          </a:p>
          <a:p>
            <a:pPr lvl="1" fontAlgn="base"/>
            <a:r>
              <a:rPr lang="en-US" sz="1600" dirty="0"/>
              <a:t>Pathogens</a:t>
            </a:r>
          </a:p>
          <a:p>
            <a:pPr lvl="1" fontAlgn="base"/>
            <a:r>
              <a:rPr lang="en-US" sz="1600" dirty="0"/>
              <a:t>Floatable debris</a:t>
            </a:r>
          </a:p>
          <a:p>
            <a:pPr lvl="1" fontAlgn="base"/>
            <a:r>
              <a:rPr lang="en-US" sz="1600" dirty="0" smtClean="0"/>
              <a:t>Water quality </a:t>
            </a:r>
            <a:r>
              <a:rPr lang="en-US" sz="1600" dirty="0"/>
              <a:t>effects on habitat and </a:t>
            </a:r>
            <a:r>
              <a:rPr lang="en-US" sz="1600" dirty="0" smtClean="0"/>
              <a:t>living marine resources</a:t>
            </a:r>
            <a:endParaRPr lang="en-US" sz="1600" dirty="0"/>
          </a:p>
          <a:p>
            <a:pPr lvl="1" fontAlgn="base"/>
            <a:r>
              <a:rPr lang="en-US" sz="1600" dirty="0"/>
              <a:t>Development effects on </a:t>
            </a:r>
            <a:r>
              <a:rPr lang="en-US" sz="1600" dirty="0" smtClean="0"/>
              <a:t>water quality</a:t>
            </a:r>
          </a:p>
          <a:p>
            <a:pPr lvl="1" fontAlgn="base"/>
            <a:endParaRPr lang="en-US" sz="1600" dirty="0" smtClean="0"/>
          </a:p>
          <a:p>
            <a:pPr lvl="1" fontAlgn="base"/>
            <a:endParaRPr lang="en-US" sz="1600" dirty="0" smtClean="0"/>
          </a:p>
          <a:p>
            <a:pPr lvl="1" fontAlgn="base"/>
            <a:endParaRPr lang="en-US" sz="1600" dirty="0"/>
          </a:p>
          <a:p>
            <a:pPr lvl="1" fontAlgn="base"/>
            <a:endParaRPr lang="en-US" sz="1600" dirty="0" smtClean="0"/>
          </a:p>
          <a:p>
            <a:pPr lvl="1" fontAlgn="base"/>
            <a:endParaRPr lang="en-US" sz="1600" dirty="0"/>
          </a:p>
        </p:txBody>
      </p:sp>
      <p:sp>
        <p:nvSpPr>
          <p:cNvPr id="4" name="TextBox 3"/>
          <p:cNvSpPr txBox="1"/>
          <p:nvPr/>
        </p:nvSpPr>
        <p:spPr>
          <a:xfrm>
            <a:off x="4800600" y="1828800"/>
            <a:ext cx="3962400" cy="3046988"/>
          </a:xfrm>
          <a:prstGeom prst="rect">
            <a:avLst/>
          </a:prstGeom>
          <a:noFill/>
        </p:spPr>
        <p:txBody>
          <a:bodyPr wrap="square" rtlCol="0">
            <a:spAutoFit/>
          </a:bodyPr>
          <a:lstStyle/>
          <a:p>
            <a:pPr fontAlgn="base"/>
            <a:r>
              <a:rPr lang="en-US" sz="1600" b="1" dirty="0"/>
              <a:t>Main </a:t>
            </a:r>
            <a:r>
              <a:rPr lang="en-US" sz="1600" b="1" dirty="0" smtClean="0"/>
              <a:t>accomplishments</a:t>
            </a:r>
          </a:p>
          <a:p>
            <a:pPr lvl="1" fontAlgn="base"/>
            <a:r>
              <a:rPr lang="en-US" sz="1600" dirty="0"/>
              <a:t>It established a framework for protection of </a:t>
            </a:r>
            <a:r>
              <a:rPr lang="en-US" sz="1600" dirty="0" smtClean="0"/>
              <a:t>LIS</a:t>
            </a:r>
          </a:p>
          <a:p>
            <a:pPr lvl="1" fontAlgn="base"/>
            <a:endParaRPr lang="en-US" sz="1600" dirty="0"/>
          </a:p>
          <a:p>
            <a:pPr lvl="1" fontAlgn="base"/>
            <a:r>
              <a:rPr lang="en-US" sz="1600" dirty="0" smtClean="0"/>
              <a:t>Not </a:t>
            </a:r>
            <a:r>
              <a:rPr lang="en-US" sz="1600" dirty="0"/>
              <a:t>addressed or only noted briefly in </a:t>
            </a:r>
            <a:r>
              <a:rPr lang="en-US" sz="1600" dirty="0" smtClean="0"/>
              <a:t>1994:</a:t>
            </a:r>
          </a:p>
          <a:p>
            <a:pPr lvl="1" fontAlgn="base"/>
            <a:r>
              <a:rPr lang="en-US" sz="1600" dirty="0"/>
              <a:t>	</a:t>
            </a:r>
            <a:endParaRPr lang="en-US" sz="1600" dirty="0" smtClean="0"/>
          </a:p>
          <a:p>
            <a:pPr marL="742950" lvl="1" indent="-285750" fontAlgn="base">
              <a:buFont typeface="Wingdings" pitchFamily="2" charset="2"/>
              <a:buChar char="v"/>
            </a:pPr>
            <a:r>
              <a:rPr lang="en-US" sz="1600" dirty="0" smtClean="0"/>
              <a:t>Climate change</a:t>
            </a:r>
          </a:p>
          <a:p>
            <a:pPr marL="742950" lvl="1" indent="-285750" fontAlgn="base">
              <a:buFont typeface="Wingdings" pitchFamily="2" charset="2"/>
              <a:buChar char="v"/>
            </a:pPr>
            <a:r>
              <a:rPr lang="en-US" sz="1600" dirty="0" smtClean="0"/>
              <a:t>Ecosystem services</a:t>
            </a:r>
          </a:p>
          <a:p>
            <a:pPr marL="742950" lvl="1" indent="-285750" fontAlgn="base">
              <a:buFont typeface="Wingdings" pitchFamily="2" charset="2"/>
              <a:buChar char="v"/>
            </a:pPr>
            <a:r>
              <a:rPr lang="en-US" sz="1600" dirty="0" smtClean="0"/>
              <a:t>Harbors </a:t>
            </a:r>
            <a:r>
              <a:rPr lang="en-US" sz="1600" dirty="0"/>
              <a:t>and embayments of </a:t>
            </a:r>
            <a:r>
              <a:rPr lang="en-US" sz="1600" dirty="0" smtClean="0"/>
              <a:t>LIS</a:t>
            </a:r>
          </a:p>
          <a:p>
            <a:pPr marL="742950" lvl="1" indent="-285750" fontAlgn="base">
              <a:buFont typeface="Wingdings" pitchFamily="2" charset="2"/>
              <a:buChar char="v"/>
            </a:pPr>
            <a:r>
              <a:rPr lang="en-US" sz="1600" dirty="0" smtClean="0"/>
              <a:t>Bioextraction</a:t>
            </a:r>
          </a:p>
          <a:p>
            <a:pPr fontAlgn="base"/>
            <a:endParaRPr lang="en-US" sz="1600" dirty="0"/>
          </a:p>
        </p:txBody>
      </p:sp>
      <p:pic>
        <p:nvPicPr>
          <p:cNvPr id="8" name="Picture 2" descr="http://longislandsoundstudy.net/wp-content/uploads/2010/07/CIMG023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0" y="4876800"/>
            <a:ext cx="2057400" cy="146718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46318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
            <a:ext cx="7543800" cy="1371600"/>
          </a:xfrm>
        </p:spPr>
        <p:txBody>
          <a:bodyPr>
            <a:noAutofit/>
          </a:bodyPr>
          <a:lstStyle/>
          <a:p>
            <a:r>
              <a:rPr lang="en-US" sz="4400" dirty="0" smtClean="0">
                <a:solidFill>
                  <a:schemeClr val="accent2"/>
                </a:solidFill>
              </a:rPr>
              <a:t>Why revise the 1994 CCMP?</a:t>
            </a:r>
            <a:endParaRPr lang="en-US" sz="4400" dirty="0">
              <a:solidFill>
                <a:schemeClr val="accent2"/>
              </a:solidFill>
            </a:endParaRPr>
          </a:p>
        </p:txBody>
      </p:sp>
      <p:sp>
        <p:nvSpPr>
          <p:cNvPr id="3" name="Content Placeholder 2"/>
          <p:cNvSpPr>
            <a:spLocks noGrp="1"/>
          </p:cNvSpPr>
          <p:nvPr>
            <p:ph idx="1"/>
          </p:nvPr>
        </p:nvSpPr>
        <p:spPr>
          <a:xfrm>
            <a:off x="2514600" y="2133600"/>
            <a:ext cx="4267200" cy="2362199"/>
          </a:xfrm>
        </p:spPr>
        <p:txBody>
          <a:bodyPr>
            <a:normAutofit fontScale="92500" lnSpcReduction="20000"/>
          </a:bodyPr>
          <a:lstStyle/>
          <a:p>
            <a:pPr fontAlgn="base"/>
            <a:r>
              <a:rPr lang="en-US" sz="2400" dirty="0" smtClean="0"/>
              <a:t>Incorporate advances </a:t>
            </a:r>
            <a:r>
              <a:rPr lang="en-US" sz="2400" dirty="0"/>
              <a:t>in management</a:t>
            </a:r>
          </a:p>
          <a:p>
            <a:pPr fontAlgn="base"/>
            <a:r>
              <a:rPr lang="en-US" sz="2400" dirty="0"/>
              <a:t>I</a:t>
            </a:r>
            <a:r>
              <a:rPr lang="en-US" sz="2400" dirty="0" smtClean="0"/>
              <a:t>ncorporate </a:t>
            </a:r>
            <a:r>
              <a:rPr lang="en-US" sz="2400" dirty="0"/>
              <a:t>advances in science</a:t>
            </a:r>
          </a:p>
          <a:p>
            <a:pPr fontAlgn="base"/>
            <a:r>
              <a:rPr lang="en-US" sz="2400" dirty="0"/>
              <a:t>I</a:t>
            </a:r>
            <a:r>
              <a:rPr lang="en-US" sz="2400" dirty="0" smtClean="0"/>
              <a:t>ncorporate </a:t>
            </a:r>
            <a:r>
              <a:rPr lang="en-US" sz="2400" dirty="0"/>
              <a:t>new drivers and environmental pressures</a:t>
            </a:r>
          </a:p>
          <a:p>
            <a:pPr marL="0" indent="0">
              <a:buNone/>
            </a:pPr>
            <a:endParaRPr lang="en-US" dirty="0"/>
          </a:p>
        </p:txBody>
      </p:sp>
      <p:pic>
        <p:nvPicPr>
          <p:cNvPr id="3076" name="Picture 4" descr="http://www.dreadcentral.com/img/news/aug10/urkel.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86600" y="3276600"/>
            <a:ext cx="1905000" cy="28575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078" name="Picture 6" descr="http://grist.files.wordpress.com/2011/08/michael-douglas-phon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3581400"/>
            <a:ext cx="2269171" cy="253215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080" name="Picture 8" descr="http://www.autoguide.com/auto-news/wp-content/uploads/2012/05/1990-town-country-woody.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86000" y="5022931"/>
            <a:ext cx="2934377" cy="179878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074" name="Picture 2" descr="http://www.ottawatechsupport.ca/images/stories/old%20computer.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81600" y="4495800"/>
            <a:ext cx="2057400" cy="20574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25106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81000"/>
            <a:ext cx="7543800" cy="1371600"/>
          </a:xfrm>
        </p:spPr>
        <p:txBody>
          <a:bodyPr>
            <a:noAutofit/>
          </a:bodyPr>
          <a:lstStyle/>
          <a:p>
            <a:r>
              <a:rPr lang="en-US" sz="4400" dirty="0" smtClean="0">
                <a:solidFill>
                  <a:srgbClr val="A46645"/>
                </a:solidFill>
              </a:rPr>
              <a:t>LISS CCMP Revision Timeline</a:t>
            </a:r>
            <a:endParaRPr lang="en-US" sz="4400" dirty="0">
              <a:solidFill>
                <a:srgbClr val="A46645"/>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615317386"/>
              </p:ext>
            </p:extLst>
          </p:nvPr>
        </p:nvGraphicFramePr>
        <p:xfrm>
          <a:off x="381000" y="3124200"/>
          <a:ext cx="8229599" cy="396240"/>
        </p:xfrm>
        <a:graphic>
          <a:graphicData uri="http://schemas.openxmlformats.org/drawingml/2006/table">
            <a:tbl>
              <a:tblPr firstRow="1" bandRow="1">
                <a:tableStyleId>{D7AC3CCA-C797-4891-BE02-D94E43425B78}</a:tableStyleId>
              </a:tblPr>
              <a:tblGrid>
                <a:gridCol w="1175657"/>
                <a:gridCol w="1643743"/>
                <a:gridCol w="2471057"/>
                <a:gridCol w="1763485"/>
                <a:gridCol w="1175657"/>
              </a:tblGrid>
              <a:tr h="381000">
                <a:tc>
                  <a:txBody>
                    <a:bodyPr/>
                    <a:lstStyle/>
                    <a:p>
                      <a:pPr algn="ctr"/>
                      <a:r>
                        <a:rPr lang="en-US" sz="2000" dirty="0" smtClean="0"/>
                        <a:t>2011</a:t>
                      </a:r>
                      <a:endParaRPr lang="en-US" sz="2000" dirty="0"/>
                    </a:p>
                  </a:txBody>
                  <a:tcPr/>
                </a:tc>
                <a:tc>
                  <a:txBody>
                    <a:bodyPr/>
                    <a:lstStyle/>
                    <a:p>
                      <a:pPr algn="ctr"/>
                      <a:r>
                        <a:rPr lang="en-US" sz="2000" dirty="0" smtClean="0"/>
                        <a:t>2012</a:t>
                      </a:r>
                      <a:endParaRPr lang="en-US" sz="2000" dirty="0"/>
                    </a:p>
                  </a:txBody>
                  <a:tcPr/>
                </a:tc>
                <a:tc>
                  <a:txBody>
                    <a:bodyPr/>
                    <a:lstStyle/>
                    <a:p>
                      <a:pPr algn="ctr"/>
                      <a:r>
                        <a:rPr lang="en-US" sz="2000" dirty="0" smtClean="0"/>
                        <a:t>2013</a:t>
                      </a:r>
                      <a:endParaRPr lang="en-US" sz="2000" dirty="0"/>
                    </a:p>
                  </a:txBody>
                  <a:tcPr/>
                </a:tc>
                <a:tc>
                  <a:txBody>
                    <a:bodyPr/>
                    <a:lstStyle/>
                    <a:p>
                      <a:pPr algn="ctr"/>
                      <a:r>
                        <a:rPr lang="en-US" sz="2000" dirty="0" smtClean="0"/>
                        <a:t>2014</a:t>
                      </a:r>
                      <a:endParaRPr lang="en-US" sz="2000" dirty="0"/>
                    </a:p>
                  </a:txBody>
                  <a:tcPr/>
                </a:tc>
                <a:tc>
                  <a:txBody>
                    <a:bodyPr/>
                    <a:lstStyle/>
                    <a:p>
                      <a:pPr algn="ctr"/>
                      <a:r>
                        <a:rPr lang="en-US" sz="2000" dirty="0" smtClean="0"/>
                        <a:t>2015</a:t>
                      </a:r>
                      <a:endParaRPr lang="en-US" sz="2000" dirty="0"/>
                    </a:p>
                  </a:txBody>
                  <a:tcPr/>
                </a:tc>
              </a:tr>
            </a:tbl>
          </a:graphicData>
        </a:graphic>
      </p:graphicFrame>
      <p:sp>
        <p:nvSpPr>
          <p:cNvPr id="5" name="Up Arrow 4"/>
          <p:cNvSpPr/>
          <p:nvPr/>
        </p:nvSpPr>
        <p:spPr>
          <a:xfrm>
            <a:off x="1260069" y="3573178"/>
            <a:ext cx="45719" cy="4572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Down Arrow 6"/>
          <p:cNvSpPr/>
          <p:nvPr/>
        </p:nvSpPr>
        <p:spPr>
          <a:xfrm>
            <a:off x="5410200" y="2587336"/>
            <a:ext cx="45719" cy="457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Left-Right Arrow 13"/>
          <p:cNvSpPr/>
          <p:nvPr/>
        </p:nvSpPr>
        <p:spPr>
          <a:xfrm>
            <a:off x="299490" y="2362200"/>
            <a:ext cx="2690551" cy="556491"/>
          </a:xfrm>
          <a:prstGeom prst="leftRight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1200" b="1" dirty="0" smtClean="0"/>
              <a:t>Planning &amp; Organization</a:t>
            </a:r>
            <a:endParaRPr lang="en-US" sz="1200" b="1" dirty="0"/>
          </a:p>
        </p:txBody>
      </p:sp>
      <p:sp>
        <p:nvSpPr>
          <p:cNvPr id="15" name="Left-Right Arrow 14"/>
          <p:cNvSpPr/>
          <p:nvPr/>
        </p:nvSpPr>
        <p:spPr>
          <a:xfrm>
            <a:off x="2809009" y="1752600"/>
            <a:ext cx="2331719" cy="685800"/>
          </a:xfrm>
          <a:prstGeom prst="leftRight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1200" b="1" dirty="0" smtClean="0"/>
              <a:t>CCMP Content </a:t>
            </a:r>
            <a:r>
              <a:rPr lang="en-US" sz="1200" b="1" dirty="0"/>
              <a:t>D</a:t>
            </a:r>
            <a:r>
              <a:rPr lang="en-US" sz="1200" b="1" dirty="0" smtClean="0"/>
              <a:t>evelopment</a:t>
            </a:r>
            <a:endParaRPr lang="en-US" sz="1200" b="1" dirty="0"/>
          </a:p>
        </p:txBody>
      </p:sp>
      <p:sp>
        <p:nvSpPr>
          <p:cNvPr id="16" name="Left-Right Arrow 15"/>
          <p:cNvSpPr/>
          <p:nvPr/>
        </p:nvSpPr>
        <p:spPr>
          <a:xfrm>
            <a:off x="3124200" y="2362200"/>
            <a:ext cx="1143000" cy="685801"/>
          </a:xfrm>
          <a:prstGeom prst="leftRight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1000" b="1" dirty="0" smtClean="0">
                <a:solidFill>
                  <a:srgbClr val="F2F2F2"/>
                </a:solidFill>
              </a:rPr>
              <a:t>Public/ Stakeholder Input</a:t>
            </a:r>
            <a:endParaRPr lang="en-US" sz="1000" b="1" dirty="0">
              <a:solidFill>
                <a:srgbClr val="F2F2F2"/>
              </a:solidFill>
            </a:endParaRPr>
          </a:p>
        </p:txBody>
      </p:sp>
      <p:sp>
        <p:nvSpPr>
          <p:cNvPr id="17" name="Left-Right Arrow 16"/>
          <p:cNvSpPr/>
          <p:nvPr/>
        </p:nvSpPr>
        <p:spPr>
          <a:xfrm>
            <a:off x="6110082" y="1828800"/>
            <a:ext cx="1433718" cy="685800"/>
          </a:xfrm>
          <a:prstGeom prst="leftRight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1200" b="1" dirty="0" smtClean="0"/>
              <a:t>CCMP Revision</a:t>
            </a:r>
            <a:endParaRPr lang="en-US" sz="1200" b="1" dirty="0"/>
          </a:p>
        </p:txBody>
      </p:sp>
      <p:sp>
        <p:nvSpPr>
          <p:cNvPr id="18" name="Left-Right Arrow 17"/>
          <p:cNvSpPr/>
          <p:nvPr/>
        </p:nvSpPr>
        <p:spPr>
          <a:xfrm>
            <a:off x="3276601" y="4673868"/>
            <a:ext cx="3810000" cy="355331"/>
          </a:xfrm>
          <a:prstGeom prst="leftRight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a:p>
        </p:txBody>
      </p:sp>
      <p:sp>
        <p:nvSpPr>
          <p:cNvPr id="19" name="Right Arrow 18"/>
          <p:cNvSpPr/>
          <p:nvPr/>
        </p:nvSpPr>
        <p:spPr>
          <a:xfrm>
            <a:off x="6986382" y="2362200"/>
            <a:ext cx="1624218" cy="838200"/>
          </a:xfrm>
          <a:prstGeom prst="right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200" b="1" dirty="0" smtClean="0">
                <a:solidFill>
                  <a:schemeClr val="bg1">
                    <a:lumMod val="95000"/>
                  </a:schemeClr>
                </a:solidFill>
              </a:rPr>
              <a:t>CCMP Approval</a:t>
            </a:r>
            <a:endParaRPr lang="en-US" sz="1200" b="1" dirty="0">
              <a:solidFill>
                <a:schemeClr val="bg1">
                  <a:lumMod val="95000"/>
                </a:schemeClr>
              </a:solidFill>
            </a:endParaRPr>
          </a:p>
        </p:txBody>
      </p:sp>
      <p:sp>
        <p:nvSpPr>
          <p:cNvPr id="20" name="TextBox 19"/>
          <p:cNvSpPr txBox="1"/>
          <p:nvPr/>
        </p:nvSpPr>
        <p:spPr>
          <a:xfrm>
            <a:off x="754378" y="4019508"/>
            <a:ext cx="1066800" cy="461665"/>
          </a:xfrm>
          <a:prstGeom prst="rect">
            <a:avLst/>
          </a:prstGeom>
          <a:noFill/>
        </p:spPr>
        <p:txBody>
          <a:bodyPr wrap="square" rtlCol="0">
            <a:spAutoFit/>
          </a:bodyPr>
          <a:lstStyle/>
          <a:p>
            <a:pPr algn="ctr"/>
            <a:r>
              <a:rPr lang="en-US" sz="1200" dirty="0" smtClean="0"/>
              <a:t>Kick off </a:t>
            </a:r>
          </a:p>
          <a:p>
            <a:pPr algn="ctr"/>
            <a:r>
              <a:rPr lang="en-US" sz="1200" dirty="0" smtClean="0"/>
              <a:t>Dec 1, 2011</a:t>
            </a:r>
            <a:endParaRPr lang="en-US" sz="1200" dirty="0"/>
          </a:p>
        </p:txBody>
      </p:sp>
      <p:sp>
        <p:nvSpPr>
          <p:cNvPr id="21" name="TextBox 20"/>
          <p:cNvSpPr txBox="1"/>
          <p:nvPr/>
        </p:nvSpPr>
        <p:spPr>
          <a:xfrm>
            <a:off x="1714500" y="4030378"/>
            <a:ext cx="1295400" cy="646331"/>
          </a:xfrm>
          <a:prstGeom prst="rect">
            <a:avLst/>
          </a:prstGeom>
          <a:noFill/>
        </p:spPr>
        <p:txBody>
          <a:bodyPr wrap="square" rtlCol="0">
            <a:spAutoFit/>
          </a:bodyPr>
          <a:lstStyle/>
          <a:p>
            <a:pPr algn="ctr"/>
            <a:r>
              <a:rPr lang="en-US" sz="1200" dirty="0" smtClean="0"/>
              <a:t>Lead </a:t>
            </a:r>
            <a:r>
              <a:rPr lang="en-US" sz="1200" dirty="0"/>
              <a:t>c</a:t>
            </a:r>
            <a:r>
              <a:rPr lang="en-US" sz="1200" dirty="0" smtClean="0"/>
              <a:t>oordinator begins assisting</a:t>
            </a:r>
          </a:p>
          <a:p>
            <a:pPr algn="ctr"/>
            <a:r>
              <a:rPr lang="en-US" sz="1200" dirty="0" smtClean="0"/>
              <a:t>July 2012</a:t>
            </a:r>
            <a:endParaRPr lang="en-US" sz="1200" dirty="0"/>
          </a:p>
        </p:txBody>
      </p:sp>
      <p:sp>
        <p:nvSpPr>
          <p:cNvPr id="22" name="Up Arrow 21"/>
          <p:cNvSpPr/>
          <p:nvPr/>
        </p:nvSpPr>
        <p:spPr>
          <a:xfrm>
            <a:off x="2362200" y="3587563"/>
            <a:ext cx="45719" cy="4572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Left-Right Arrow 22"/>
          <p:cNvSpPr/>
          <p:nvPr/>
        </p:nvSpPr>
        <p:spPr>
          <a:xfrm>
            <a:off x="2971800" y="3428999"/>
            <a:ext cx="1828800" cy="685801"/>
          </a:xfrm>
          <a:prstGeom prst="leftRight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dirty="0"/>
          </a:p>
        </p:txBody>
      </p:sp>
      <p:sp>
        <p:nvSpPr>
          <p:cNvPr id="24" name="TextBox 23"/>
          <p:cNvSpPr txBox="1"/>
          <p:nvPr/>
        </p:nvSpPr>
        <p:spPr>
          <a:xfrm>
            <a:off x="3124200" y="3558166"/>
            <a:ext cx="1524000" cy="461665"/>
          </a:xfrm>
          <a:prstGeom prst="rect">
            <a:avLst/>
          </a:prstGeom>
          <a:noFill/>
        </p:spPr>
        <p:txBody>
          <a:bodyPr wrap="square" rtlCol="0">
            <a:spAutoFit/>
          </a:bodyPr>
          <a:lstStyle/>
          <a:p>
            <a:pPr algn="ctr"/>
            <a:r>
              <a:rPr lang="en-US" sz="1200" b="1" dirty="0" smtClean="0">
                <a:solidFill>
                  <a:srgbClr val="FFFFFF"/>
                </a:solidFill>
              </a:rPr>
              <a:t>FY13 Budget Cycle</a:t>
            </a:r>
            <a:endParaRPr lang="en-US" sz="1200" b="1" dirty="0">
              <a:solidFill>
                <a:srgbClr val="FFFFFF"/>
              </a:solidFill>
            </a:endParaRPr>
          </a:p>
        </p:txBody>
      </p:sp>
      <p:grpSp>
        <p:nvGrpSpPr>
          <p:cNvPr id="3" name="Group 2"/>
          <p:cNvGrpSpPr/>
          <p:nvPr/>
        </p:nvGrpSpPr>
        <p:grpSpPr>
          <a:xfrm>
            <a:off x="3962400" y="4020272"/>
            <a:ext cx="990600" cy="1713207"/>
            <a:chOff x="3512127" y="3810000"/>
            <a:chExt cx="990600" cy="1713207"/>
          </a:xfrm>
        </p:grpSpPr>
        <p:sp>
          <p:nvSpPr>
            <p:cNvPr id="13" name="Up Arrow Callout 12"/>
            <p:cNvSpPr/>
            <p:nvPr/>
          </p:nvSpPr>
          <p:spPr>
            <a:xfrm>
              <a:off x="3512127" y="3810000"/>
              <a:ext cx="990600" cy="1713207"/>
            </a:xfrm>
            <a:prstGeom prst="upArrowCallout">
              <a:avLst>
                <a:gd name="adj1" fmla="val 8217"/>
                <a:gd name="adj2" fmla="val 13811"/>
                <a:gd name="adj3" fmla="val 26865"/>
                <a:gd name="adj4" fmla="val 64977"/>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a:p>
          </p:txBody>
        </p:sp>
        <p:sp>
          <p:nvSpPr>
            <p:cNvPr id="25" name="TextBox 24"/>
            <p:cNvSpPr txBox="1"/>
            <p:nvPr/>
          </p:nvSpPr>
          <p:spPr>
            <a:xfrm>
              <a:off x="3512127" y="4625032"/>
              <a:ext cx="983673" cy="646331"/>
            </a:xfrm>
            <a:prstGeom prst="rect">
              <a:avLst/>
            </a:prstGeom>
            <a:noFill/>
          </p:spPr>
          <p:txBody>
            <a:bodyPr wrap="square" rtlCol="0">
              <a:spAutoFit/>
            </a:bodyPr>
            <a:lstStyle/>
            <a:p>
              <a:pPr algn="ctr"/>
              <a:r>
                <a:rPr lang="en-US" b="1" dirty="0" smtClean="0">
                  <a:solidFill>
                    <a:schemeClr val="bg1"/>
                  </a:solidFill>
                </a:rPr>
                <a:t>We are here</a:t>
              </a:r>
              <a:endParaRPr lang="en-US" b="1" dirty="0">
                <a:solidFill>
                  <a:schemeClr val="bg1"/>
                </a:solidFill>
              </a:endParaRPr>
            </a:p>
          </p:txBody>
        </p:sp>
      </p:grpSp>
      <p:sp>
        <p:nvSpPr>
          <p:cNvPr id="26" name="Up Arrow 25"/>
          <p:cNvSpPr/>
          <p:nvPr/>
        </p:nvSpPr>
        <p:spPr>
          <a:xfrm>
            <a:off x="6940663" y="3587563"/>
            <a:ext cx="45719" cy="4572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Up Arrow 27"/>
          <p:cNvSpPr/>
          <p:nvPr/>
        </p:nvSpPr>
        <p:spPr>
          <a:xfrm>
            <a:off x="5638800" y="3587563"/>
            <a:ext cx="45719" cy="4572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p:cNvSpPr txBox="1"/>
          <p:nvPr/>
        </p:nvSpPr>
        <p:spPr>
          <a:xfrm>
            <a:off x="5151119" y="4020272"/>
            <a:ext cx="1097281" cy="646331"/>
          </a:xfrm>
          <a:prstGeom prst="rect">
            <a:avLst/>
          </a:prstGeom>
          <a:noFill/>
        </p:spPr>
        <p:txBody>
          <a:bodyPr wrap="square" rtlCol="0">
            <a:spAutoFit/>
          </a:bodyPr>
          <a:lstStyle/>
          <a:p>
            <a:pPr algn="ctr"/>
            <a:r>
              <a:rPr lang="fr-FR" sz="1200" dirty="0" smtClean="0"/>
              <a:t>CCMP </a:t>
            </a:r>
            <a:r>
              <a:rPr lang="fr-FR" sz="1200" dirty="0"/>
              <a:t>draft</a:t>
            </a:r>
          </a:p>
          <a:p>
            <a:pPr algn="ctr"/>
            <a:r>
              <a:rPr lang="fr-FR" sz="1200" dirty="0"/>
              <a:t>completion </a:t>
            </a:r>
          </a:p>
          <a:p>
            <a:pPr algn="ctr"/>
            <a:r>
              <a:rPr lang="fr-FR" sz="1200" dirty="0"/>
              <a:t>Dec 31, </a:t>
            </a:r>
            <a:r>
              <a:rPr lang="fr-FR" sz="1200" dirty="0" smtClean="0"/>
              <a:t>2013</a:t>
            </a:r>
            <a:endParaRPr lang="en-US" sz="1200" dirty="0"/>
          </a:p>
        </p:txBody>
      </p:sp>
      <p:sp>
        <p:nvSpPr>
          <p:cNvPr id="30" name="TextBox 29"/>
          <p:cNvSpPr txBox="1"/>
          <p:nvPr/>
        </p:nvSpPr>
        <p:spPr>
          <a:xfrm>
            <a:off x="6370319" y="4030378"/>
            <a:ext cx="1219199" cy="646331"/>
          </a:xfrm>
          <a:prstGeom prst="rect">
            <a:avLst/>
          </a:prstGeom>
          <a:noFill/>
        </p:spPr>
        <p:txBody>
          <a:bodyPr wrap="square" rtlCol="0">
            <a:spAutoFit/>
          </a:bodyPr>
          <a:lstStyle/>
          <a:p>
            <a:pPr algn="ctr"/>
            <a:r>
              <a:rPr lang="fr-FR" sz="1200" dirty="0" smtClean="0"/>
              <a:t>CCMP complete</a:t>
            </a:r>
            <a:endParaRPr lang="fr-FR" sz="1200" dirty="0"/>
          </a:p>
          <a:p>
            <a:pPr algn="ctr"/>
            <a:r>
              <a:rPr lang="fr-FR" sz="1200" dirty="0" smtClean="0"/>
              <a:t>Sep 30, 2014</a:t>
            </a:r>
            <a:endParaRPr lang="en-US" sz="1200" dirty="0"/>
          </a:p>
        </p:txBody>
      </p:sp>
      <p:sp>
        <p:nvSpPr>
          <p:cNvPr id="31" name="TextBox 30"/>
          <p:cNvSpPr txBox="1"/>
          <p:nvPr/>
        </p:nvSpPr>
        <p:spPr>
          <a:xfrm>
            <a:off x="4495800" y="4713124"/>
            <a:ext cx="1676400" cy="276999"/>
          </a:xfrm>
          <a:prstGeom prst="rect">
            <a:avLst/>
          </a:prstGeom>
          <a:noFill/>
        </p:spPr>
        <p:txBody>
          <a:bodyPr wrap="square" rtlCol="0">
            <a:spAutoFit/>
          </a:bodyPr>
          <a:lstStyle/>
          <a:p>
            <a:pPr algn="ctr"/>
            <a:r>
              <a:rPr lang="en-US" sz="1200" b="1" dirty="0" smtClean="0">
                <a:solidFill>
                  <a:srgbClr val="FFFFFF"/>
                </a:solidFill>
              </a:rPr>
              <a:t>Contractor Support</a:t>
            </a:r>
            <a:endParaRPr lang="en-US" sz="1200" b="1" dirty="0">
              <a:solidFill>
                <a:srgbClr val="FFFFFF"/>
              </a:solidFill>
            </a:endParaRPr>
          </a:p>
        </p:txBody>
      </p:sp>
      <p:sp>
        <p:nvSpPr>
          <p:cNvPr id="32" name="TextBox 31"/>
          <p:cNvSpPr txBox="1"/>
          <p:nvPr/>
        </p:nvSpPr>
        <p:spPr>
          <a:xfrm>
            <a:off x="5029200" y="1905000"/>
            <a:ext cx="1257876" cy="646331"/>
          </a:xfrm>
          <a:prstGeom prst="rect">
            <a:avLst/>
          </a:prstGeom>
          <a:noFill/>
        </p:spPr>
        <p:txBody>
          <a:bodyPr wrap="square" rtlCol="0">
            <a:spAutoFit/>
          </a:bodyPr>
          <a:lstStyle/>
          <a:p>
            <a:pPr algn="ctr"/>
            <a:r>
              <a:rPr lang="en-US" sz="1200" dirty="0" smtClean="0">
                <a:solidFill>
                  <a:schemeClr val="accent2"/>
                </a:solidFill>
              </a:rPr>
              <a:t>CCMP draft development </a:t>
            </a:r>
          </a:p>
          <a:p>
            <a:pPr algn="ctr"/>
            <a:r>
              <a:rPr lang="en-US" sz="1200" dirty="0" smtClean="0">
                <a:solidFill>
                  <a:schemeClr val="accent2"/>
                </a:solidFill>
              </a:rPr>
              <a:t>Oct 1, 2013</a:t>
            </a:r>
            <a:endParaRPr lang="en-US" sz="1200" dirty="0">
              <a:solidFill>
                <a:schemeClr val="accent2"/>
              </a:solidFill>
            </a:endParaRPr>
          </a:p>
        </p:txBody>
      </p:sp>
      <p:sp>
        <p:nvSpPr>
          <p:cNvPr id="33" name="Left-Right Arrow 32"/>
          <p:cNvSpPr/>
          <p:nvPr/>
        </p:nvSpPr>
        <p:spPr>
          <a:xfrm>
            <a:off x="5638800" y="2608308"/>
            <a:ext cx="824689" cy="477981"/>
          </a:xfrm>
          <a:prstGeom prst="leftRight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sz="1000" b="1" dirty="0">
              <a:solidFill>
                <a:schemeClr val="tx1"/>
              </a:solidFill>
            </a:endParaRPr>
          </a:p>
        </p:txBody>
      </p:sp>
      <p:sp>
        <p:nvSpPr>
          <p:cNvPr id="34" name="TextBox 33"/>
          <p:cNvSpPr txBox="1"/>
          <p:nvPr/>
        </p:nvSpPr>
        <p:spPr>
          <a:xfrm>
            <a:off x="5638800" y="2644426"/>
            <a:ext cx="858638" cy="400110"/>
          </a:xfrm>
          <a:prstGeom prst="rect">
            <a:avLst/>
          </a:prstGeom>
          <a:noFill/>
        </p:spPr>
        <p:txBody>
          <a:bodyPr wrap="square" rtlCol="0">
            <a:spAutoFit/>
          </a:bodyPr>
          <a:lstStyle/>
          <a:p>
            <a:pPr algn="ctr"/>
            <a:r>
              <a:rPr lang="en-US" sz="1000" b="1" dirty="0" smtClean="0">
                <a:solidFill>
                  <a:srgbClr val="F2F2F2"/>
                </a:solidFill>
              </a:rPr>
              <a:t>Public </a:t>
            </a:r>
          </a:p>
          <a:p>
            <a:pPr algn="ctr"/>
            <a:r>
              <a:rPr lang="en-US" sz="1000" b="1" dirty="0" smtClean="0">
                <a:solidFill>
                  <a:srgbClr val="F2F2F2"/>
                </a:solidFill>
              </a:rPr>
              <a:t>Comment</a:t>
            </a:r>
            <a:endParaRPr lang="en-US" sz="1000" b="1" dirty="0">
              <a:solidFill>
                <a:srgbClr val="F2F2F2"/>
              </a:solidFill>
            </a:endParaRPr>
          </a:p>
        </p:txBody>
      </p:sp>
    </p:spTree>
    <p:extLst>
      <p:ext uri="{BB962C8B-B14F-4D97-AF65-F5344CB8AC3E}">
        <p14:creationId xmlns:p14="http://schemas.microsoft.com/office/powerpoint/2010/main" val="22409992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4495800" y="5715000"/>
            <a:ext cx="3048000" cy="640347"/>
          </a:xfrm>
          <a:prstGeom prst="rect">
            <a:avLst/>
          </a:prstGeom>
          <a:solidFill>
            <a:schemeClr val="bg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a:p>
        </p:txBody>
      </p:sp>
      <p:sp>
        <p:nvSpPr>
          <p:cNvPr id="2" name="Title 1"/>
          <p:cNvSpPr>
            <a:spLocks noGrp="1"/>
          </p:cNvSpPr>
          <p:nvPr>
            <p:ph type="title"/>
          </p:nvPr>
        </p:nvSpPr>
        <p:spPr>
          <a:xfrm>
            <a:off x="381000" y="457200"/>
            <a:ext cx="8229600" cy="1143000"/>
          </a:xfrm>
        </p:spPr>
        <p:txBody>
          <a:bodyPr>
            <a:normAutofit/>
          </a:bodyPr>
          <a:lstStyle/>
          <a:p>
            <a:r>
              <a:rPr lang="en-US" sz="4400" dirty="0" smtClean="0">
                <a:solidFill>
                  <a:schemeClr val="accent2"/>
                </a:solidFill>
              </a:rPr>
              <a:t>Who is the CCMP Core Team?</a:t>
            </a:r>
            <a:endParaRPr lang="en-US" sz="4400" dirty="0">
              <a:solidFill>
                <a:schemeClr val="accent2"/>
              </a:solidFill>
            </a:endParaRPr>
          </a:p>
        </p:txBody>
      </p:sp>
      <p:pic>
        <p:nvPicPr>
          <p:cNvPr id="3074" name="Picture 2" descr="http://cdn.breitbart.com/mediaserver/Breitbart/Big-Government/2012/08/20/epa/epa%20final.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43400" y="2057400"/>
            <a:ext cx="1199935" cy="89916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3076" name="Picture 4" descr="http://www.seagrant.sunysb.edu/content/1012/imgs/NYSGLogo-Since197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76800" y="3048000"/>
            <a:ext cx="1154614" cy="115461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26" name="Picture 2" descr="http://www.earthsoft.com/wordpress/wp-content/uploads/2010/02/nysdec_logo_200x200.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57600" y="3048000"/>
            <a:ext cx="1066800" cy="10668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28" name="Picture 4" descr="http://www.tufts.edu/water/symposium/symposium2012/images/NEIWPCC.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48400" y="3048000"/>
            <a:ext cx="2174197" cy="67326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32" name="Picture 8" descr="http://www.kcc.state.ks.us/energy/kwrec_09/logos/Ecology_Environment.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248400" y="3886200"/>
            <a:ext cx="2297671" cy="67398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34" name="Picture 10" descr="http://o2.aolcdn.com/dims-shared/dims3/PATCH/resize/273x203/http:/hss-prod.hss.aol.com/hss/storage/patch/3ae1b8be248f8bc7ab109b1795b7d7a8"/>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657600" y="4343400"/>
            <a:ext cx="1033703" cy="85301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914400" y="2159527"/>
            <a:ext cx="3048000" cy="4939814"/>
          </a:xfrm>
          <a:prstGeom prst="rect">
            <a:avLst/>
          </a:prstGeom>
          <a:noFill/>
        </p:spPr>
        <p:txBody>
          <a:bodyPr wrap="square" rtlCol="0">
            <a:spAutoFit/>
          </a:bodyPr>
          <a:lstStyle/>
          <a:p>
            <a:r>
              <a:rPr lang="en-US" dirty="0" smtClean="0"/>
              <a:t>Robert </a:t>
            </a:r>
            <a:r>
              <a:rPr lang="en-US" dirty="0"/>
              <a:t>Burg </a:t>
            </a:r>
          </a:p>
          <a:p>
            <a:r>
              <a:rPr lang="en-US" dirty="0"/>
              <a:t>Leah O’Neill </a:t>
            </a:r>
          </a:p>
          <a:p>
            <a:r>
              <a:rPr lang="en-US" dirty="0"/>
              <a:t>Joe Salata</a:t>
            </a:r>
          </a:p>
          <a:p>
            <a:r>
              <a:rPr lang="en-US" dirty="0"/>
              <a:t>Jason Krumholz </a:t>
            </a:r>
          </a:p>
          <a:p>
            <a:r>
              <a:rPr lang="en-US" dirty="0"/>
              <a:t>Amy Boyajian</a:t>
            </a:r>
          </a:p>
          <a:p>
            <a:r>
              <a:rPr lang="en-US" dirty="0"/>
              <a:t>Sarah Deonarine </a:t>
            </a:r>
          </a:p>
          <a:p>
            <a:r>
              <a:rPr lang="en-US" dirty="0"/>
              <a:t>Larry Swanson </a:t>
            </a:r>
          </a:p>
          <a:p>
            <a:r>
              <a:rPr lang="en-US" dirty="0"/>
              <a:t>Mark Parker </a:t>
            </a:r>
          </a:p>
          <a:p>
            <a:r>
              <a:rPr lang="en-US" dirty="0"/>
              <a:t>Harry Yamalis </a:t>
            </a:r>
            <a:endParaRPr lang="en-US" dirty="0" smtClean="0"/>
          </a:p>
          <a:p>
            <a:r>
              <a:rPr lang="en-US" dirty="0" smtClean="0"/>
              <a:t>Georgia Basso</a:t>
            </a:r>
            <a:endParaRPr lang="en-US" dirty="0"/>
          </a:p>
          <a:p>
            <a:r>
              <a:rPr lang="en-US" dirty="0"/>
              <a:t>Erin Jacobs </a:t>
            </a:r>
          </a:p>
          <a:p>
            <a:r>
              <a:rPr lang="en-US" dirty="0"/>
              <a:t>David Miller </a:t>
            </a:r>
            <a:endParaRPr lang="en-US" dirty="0" smtClean="0"/>
          </a:p>
          <a:p>
            <a:r>
              <a:rPr lang="en-US" dirty="0" smtClean="0"/>
              <a:t>Victoria O’Neill</a:t>
            </a:r>
            <a:endParaRPr lang="en-US" dirty="0"/>
          </a:p>
          <a:p>
            <a:endParaRPr lang="en-US" sz="900" dirty="0"/>
          </a:p>
          <a:p>
            <a:r>
              <a:rPr lang="en-US" dirty="0"/>
              <a:t>Adjuncts:</a:t>
            </a:r>
          </a:p>
          <a:p>
            <a:r>
              <a:rPr lang="en-US" dirty="0"/>
              <a:t>Margherita Pryor</a:t>
            </a:r>
          </a:p>
          <a:p>
            <a:r>
              <a:rPr lang="en-US" dirty="0"/>
              <a:t>Mark Tedesco </a:t>
            </a:r>
          </a:p>
          <a:p>
            <a:endParaRPr lang="en-US" dirty="0"/>
          </a:p>
        </p:txBody>
      </p:sp>
      <p:grpSp>
        <p:nvGrpSpPr>
          <p:cNvPr id="9" name="Group 8"/>
          <p:cNvGrpSpPr/>
          <p:nvPr/>
        </p:nvGrpSpPr>
        <p:grpSpPr>
          <a:xfrm>
            <a:off x="4343401" y="5486403"/>
            <a:ext cx="3505198" cy="921846"/>
            <a:chOff x="4271340" y="5225097"/>
            <a:chExt cx="3905983" cy="1129222"/>
          </a:xfrm>
        </p:grpSpPr>
        <p:grpSp>
          <p:nvGrpSpPr>
            <p:cNvPr id="8" name="Group 7"/>
            <p:cNvGrpSpPr/>
            <p:nvPr/>
          </p:nvGrpSpPr>
          <p:grpSpPr>
            <a:xfrm>
              <a:off x="4526078" y="5411780"/>
              <a:ext cx="3651245" cy="942539"/>
              <a:chOff x="-453292" y="5551643"/>
              <a:chExt cx="3651245" cy="943639"/>
            </a:xfrm>
          </p:grpSpPr>
          <p:sp>
            <p:nvSpPr>
              <p:cNvPr id="4" name="TextBox 3"/>
              <p:cNvSpPr txBox="1"/>
              <p:nvPr/>
            </p:nvSpPr>
            <p:spPr>
              <a:xfrm>
                <a:off x="-453292" y="5551643"/>
                <a:ext cx="847050" cy="943633"/>
              </a:xfrm>
              <a:prstGeom prst="rect">
                <a:avLst/>
              </a:prstGeom>
              <a:noFill/>
            </p:spPr>
            <p:txBody>
              <a:bodyPr wrap="square" rtlCol="0">
                <a:spAutoFit/>
              </a:bodyPr>
              <a:lstStyle/>
              <a:p>
                <a:r>
                  <a:rPr lang="en-US" sz="4400" b="1" dirty="0" smtClean="0">
                    <a:solidFill>
                      <a:srgbClr val="003399"/>
                    </a:solidFill>
                  </a:rPr>
                  <a:t>W</a:t>
                </a:r>
                <a:endParaRPr lang="en-US" sz="4400" b="1" dirty="0">
                  <a:solidFill>
                    <a:srgbClr val="003399"/>
                  </a:solidFill>
                </a:endParaRPr>
              </a:p>
            </p:txBody>
          </p:sp>
          <p:sp>
            <p:nvSpPr>
              <p:cNvPr id="6" name="TextBox 5"/>
              <p:cNvSpPr txBox="1"/>
              <p:nvPr/>
            </p:nvSpPr>
            <p:spPr>
              <a:xfrm>
                <a:off x="-39464" y="5551649"/>
                <a:ext cx="648781" cy="943633"/>
              </a:xfrm>
              <a:prstGeom prst="rect">
                <a:avLst/>
              </a:prstGeom>
              <a:noFill/>
            </p:spPr>
            <p:txBody>
              <a:bodyPr wrap="none" rtlCol="0">
                <a:spAutoFit/>
              </a:bodyPr>
              <a:lstStyle/>
              <a:p>
                <a:r>
                  <a:rPr lang="en-US" sz="4400" b="1" dirty="0" smtClean="0">
                    <a:solidFill>
                      <a:srgbClr val="799ADD"/>
                    </a:solidFill>
                  </a:rPr>
                  <a:t>V</a:t>
                </a:r>
                <a:endParaRPr lang="en-US" sz="4400" b="1" dirty="0">
                  <a:solidFill>
                    <a:srgbClr val="799ADD"/>
                  </a:solidFill>
                </a:endParaRPr>
              </a:p>
            </p:txBody>
          </p:sp>
          <p:sp>
            <p:nvSpPr>
              <p:cNvPr id="7" name="TextBox 6"/>
              <p:cNvSpPr txBox="1"/>
              <p:nvPr/>
            </p:nvSpPr>
            <p:spPr>
              <a:xfrm>
                <a:off x="480747" y="5831999"/>
                <a:ext cx="2717206" cy="452944"/>
              </a:xfrm>
              <a:prstGeom prst="rect">
                <a:avLst/>
              </a:prstGeom>
              <a:noFill/>
            </p:spPr>
            <p:txBody>
              <a:bodyPr wrap="square" rtlCol="0">
                <a:spAutoFit/>
              </a:bodyPr>
              <a:lstStyle/>
              <a:p>
                <a:r>
                  <a:rPr lang="en-US" b="1" dirty="0" smtClean="0">
                    <a:solidFill>
                      <a:srgbClr val="000000"/>
                    </a:solidFill>
                  </a:rPr>
                  <a:t>WaterVision, LLC</a:t>
                </a:r>
                <a:endParaRPr lang="en-US" b="1" dirty="0">
                  <a:solidFill>
                    <a:srgbClr val="000000"/>
                  </a:solidFill>
                </a:endParaRPr>
              </a:p>
            </p:txBody>
          </p:sp>
        </p:grpSp>
        <p:sp>
          <p:nvSpPr>
            <p:cNvPr id="5" name="TextBox 4"/>
            <p:cNvSpPr txBox="1"/>
            <p:nvPr/>
          </p:nvSpPr>
          <p:spPr>
            <a:xfrm>
              <a:off x="4271340" y="5225097"/>
              <a:ext cx="2037904" cy="320461"/>
            </a:xfrm>
            <a:prstGeom prst="rect">
              <a:avLst/>
            </a:prstGeom>
            <a:noFill/>
          </p:spPr>
          <p:txBody>
            <a:bodyPr wrap="square" rtlCol="0">
              <a:spAutoFit/>
            </a:bodyPr>
            <a:lstStyle/>
            <a:p>
              <a:r>
                <a:rPr lang="en-US" sz="1100" dirty="0" smtClean="0"/>
                <a:t>With Support from</a:t>
              </a:r>
              <a:endParaRPr lang="en-US" sz="1100" dirty="0"/>
            </a:p>
          </p:txBody>
        </p:sp>
      </p:grpSp>
      <p:pic>
        <p:nvPicPr>
          <p:cNvPr id="7170" name="Picture 2" descr="http://www.executivegov.com/wp-content/uploads/2013/01/noaa-logo.jpe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715000" y="1981200"/>
            <a:ext cx="997089" cy="99708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0" name="Picture 2" descr="http://clear.uconn.edu/projects/imperviouslis/images/Circle_red_tag01_small.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858000" y="1981200"/>
            <a:ext cx="1600200" cy="82853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3" name="Picture 2" descr="DEEPLogoCircleCOLOR.jpg"/>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953000" y="4343400"/>
            <a:ext cx="990599" cy="985447"/>
          </a:xfrm>
          <a:prstGeom prst="rect">
            <a:avLst/>
          </a:prstGeom>
          <a:ln>
            <a:noFill/>
          </a:ln>
          <a:effectLst>
            <a:outerShdw blurRad="292100" dist="139700" dir="2700000" algn="tl" rotWithShape="0">
              <a:srgbClr val="333333">
                <a:alpha val="65000"/>
              </a:srgbClr>
            </a:outerShdw>
          </a:effectLst>
        </p:spPr>
      </p:pic>
      <p:sp>
        <p:nvSpPr>
          <p:cNvPr id="12" name="Rectangle 11"/>
          <p:cNvSpPr/>
          <p:nvPr/>
        </p:nvSpPr>
        <p:spPr>
          <a:xfrm>
            <a:off x="609600" y="1796534"/>
            <a:ext cx="3417898" cy="369332"/>
          </a:xfrm>
          <a:prstGeom prst="rect">
            <a:avLst/>
          </a:prstGeom>
        </p:spPr>
        <p:txBody>
          <a:bodyPr wrap="none">
            <a:spAutoFit/>
          </a:bodyPr>
          <a:lstStyle/>
          <a:p>
            <a:r>
              <a:rPr lang="en-US" dirty="0"/>
              <a:t>Jim Latimer – Lead Coordinator</a:t>
            </a:r>
          </a:p>
        </p:txBody>
      </p:sp>
    </p:spTree>
    <p:extLst>
      <p:ext uri="{BB962C8B-B14F-4D97-AF65-F5344CB8AC3E}">
        <p14:creationId xmlns:p14="http://schemas.microsoft.com/office/powerpoint/2010/main" val="795021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arn(inVertical)">
                                      <p:cBhvr>
                                        <p:cTn id="1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305800" cy="1371600"/>
          </a:xfrm>
        </p:spPr>
        <p:txBody>
          <a:bodyPr>
            <a:noAutofit/>
          </a:bodyPr>
          <a:lstStyle/>
          <a:p>
            <a:r>
              <a:rPr lang="en-US" sz="4400" dirty="0" smtClean="0">
                <a:solidFill>
                  <a:srgbClr val="A46645"/>
                </a:solidFill>
              </a:rPr>
              <a:t>How does the Core Team Work?</a:t>
            </a:r>
            <a:endParaRPr lang="en-US" sz="4400" dirty="0">
              <a:solidFill>
                <a:srgbClr val="A46645"/>
              </a:solidFill>
            </a:endParaRPr>
          </a:p>
        </p:txBody>
      </p:sp>
      <p:sp>
        <p:nvSpPr>
          <p:cNvPr id="3" name="Content Placeholder 2"/>
          <p:cNvSpPr>
            <a:spLocks noGrp="1"/>
          </p:cNvSpPr>
          <p:nvPr>
            <p:ph idx="1"/>
          </p:nvPr>
        </p:nvSpPr>
        <p:spPr>
          <a:xfrm>
            <a:off x="381000" y="2667000"/>
            <a:ext cx="8229600" cy="914399"/>
          </a:xfrm>
        </p:spPr>
        <p:txBody>
          <a:bodyPr>
            <a:normAutofit/>
          </a:bodyPr>
          <a:lstStyle/>
          <a:p>
            <a:pPr marL="228600" indent="0" fontAlgn="base">
              <a:buNone/>
            </a:pPr>
            <a:r>
              <a:rPr lang="en-US" sz="2000" dirty="0" smtClean="0"/>
              <a:t>Work </a:t>
            </a:r>
            <a:r>
              <a:rPr lang="en-US" sz="2000" dirty="0"/>
              <a:t>with LISS Management Partners to summarize </a:t>
            </a:r>
            <a:r>
              <a:rPr lang="en-US" sz="2000" dirty="0" smtClean="0"/>
              <a:t>achievements 		   under </a:t>
            </a:r>
            <a:r>
              <a:rPr lang="en-US" sz="2000" dirty="0"/>
              <a:t>1994 </a:t>
            </a:r>
            <a:r>
              <a:rPr lang="en-US" sz="2000" dirty="0" smtClean="0"/>
              <a:t>CCMP</a:t>
            </a:r>
            <a:endParaRPr lang="en-US" sz="2000" dirty="0"/>
          </a:p>
          <a:p>
            <a:pPr marL="0" indent="0">
              <a:buNone/>
            </a:pPr>
            <a:endParaRPr lang="en-US" dirty="0"/>
          </a:p>
        </p:txBody>
      </p:sp>
      <p:pic>
        <p:nvPicPr>
          <p:cNvPr id="1026" name="Picture 2" descr="http://1.bp.blogspot.com/-yL7mxP8ngq0/TjGdOh63k4I/AAAAAAAAAzM/PguDYfFAYSI/s1600/SoundVision_Log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4400" y="3124200"/>
            <a:ext cx="1371600" cy="145335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362200" y="4419600"/>
            <a:ext cx="6477000" cy="2246769"/>
          </a:xfrm>
          <a:prstGeom prst="rect">
            <a:avLst/>
          </a:prstGeom>
          <a:noFill/>
        </p:spPr>
        <p:txBody>
          <a:bodyPr wrap="square" rtlCol="0">
            <a:spAutoFit/>
          </a:bodyPr>
          <a:lstStyle/>
          <a:p>
            <a:pPr marL="228600" lvl="1" indent="0" fontAlgn="base">
              <a:buNone/>
            </a:pPr>
            <a:r>
              <a:rPr lang="en-US" sz="2000" dirty="0" smtClean="0"/>
              <a:t>Work </a:t>
            </a:r>
            <a:r>
              <a:rPr lang="en-US" sz="2000" dirty="0"/>
              <a:t>with LISS Management Partners to:</a:t>
            </a:r>
          </a:p>
          <a:p>
            <a:pPr marL="911225" lvl="2" indent="-342900" fontAlgn="base">
              <a:buFont typeface="Wingdings" pitchFamily="2" charset="2"/>
              <a:buChar char="ü"/>
            </a:pPr>
            <a:r>
              <a:rPr lang="en-US" sz="2000" dirty="0"/>
              <a:t>Develop a summary that assesses overall support for continuing, discontinuing, or adding new items.</a:t>
            </a:r>
          </a:p>
          <a:p>
            <a:pPr marL="911225" lvl="2" indent="-342900" fontAlgn="base">
              <a:buFont typeface="Wingdings" pitchFamily="2" charset="2"/>
              <a:buChar char="ü"/>
            </a:pPr>
            <a:r>
              <a:rPr lang="en-US" sz="2000" dirty="0"/>
              <a:t>Work with recently completed LIS book, Action Agenda, CCMP tracking reports and SoundVision documents</a:t>
            </a:r>
          </a:p>
        </p:txBody>
      </p:sp>
      <p:sp>
        <p:nvSpPr>
          <p:cNvPr id="5" name="TextBox 4"/>
          <p:cNvSpPr txBox="1"/>
          <p:nvPr/>
        </p:nvSpPr>
        <p:spPr>
          <a:xfrm>
            <a:off x="609600" y="2057400"/>
            <a:ext cx="2362200" cy="584775"/>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pPr algn="ctr"/>
            <a:r>
              <a:rPr lang="en-US" sz="3200" dirty="0" smtClean="0"/>
              <a:t>Look Back</a:t>
            </a:r>
            <a:endParaRPr lang="en-US" sz="3200" dirty="0"/>
          </a:p>
        </p:txBody>
      </p:sp>
      <p:sp>
        <p:nvSpPr>
          <p:cNvPr id="7" name="TextBox 6"/>
          <p:cNvSpPr txBox="1"/>
          <p:nvPr/>
        </p:nvSpPr>
        <p:spPr>
          <a:xfrm>
            <a:off x="2667000" y="3810000"/>
            <a:ext cx="2777692" cy="584775"/>
          </a:xfrm>
          <a:prstGeom prst="rect">
            <a:avLst/>
          </a:prstGeom>
        </p:spPr>
        <p:style>
          <a:lnRef idx="1">
            <a:schemeClr val="accent4"/>
          </a:lnRef>
          <a:fillRef idx="3">
            <a:schemeClr val="accent4"/>
          </a:fillRef>
          <a:effectRef idx="2">
            <a:schemeClr val="accent4"/>
          </a:effectRef>
          <a:fontRef idx="minor">
            <a:schemeClr val="lt1"/>
          </a:fontRef>
        </p:style>
        <p:txBody>
          <a:bodyPr wrap="square" rtlCol="0">
            <a:spAutoFit/>
          </a:bodyPr>
          <a:lstStyle/>
          <a:p>
            <a:pPr algn="ctr"/>
            <a:r>
              <a:rPr lang="en-US" sz="3200" dirty="0" smtClean="0"/>
              <a:t>Look Forward</a:t>
            </a:r>
            <a:endParaRPr lang="en-US" sz="3200" dirty="0"/>
          </a:p>
        </p:txBody>
      </p:sp>
      <p:pic>
        <p:nvPicPr>
          <p:cNvPr id="1030" name="Picture 6" descr="http://longislandsoundstudy.net/wp-content/uploads/2010/12/sound-health-2010-cove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71600" y="4724400"/>
            <a:ext cx="1367416" cy="16764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05016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305800" cy="1371600"/>
          </a:xfrm>
        </p:spPr>
        <p:txBody>
          <a:bodyPr>
            <a:noAutofit/>
          </a:bodyPr>
          <a:lstStyle/>
          <a:p>
            <a:r>
              <a:rPr lang="en-US" sz="4400" dirty="0" smtClean="0">
                <a:solidFill>
                  <a:srgbClr val="A46645"/>
                </a:solidFill>
              </a:rPr>
              <a:t>How does the Core Team Work?</a:t>
            </a:r>
            <a:endParaRPr lang="en-US" sz="4400" dirty="0">
              <a:solidFill>
                <a:srgbClr val="A46645"/>
              </a:solidFill>
            </a:endParaRPr>
          </a:p>
        </p:txBody>
      </p:sp>
      <p:sp>
        <p:nvSpPr>
          <p:cNvPr id="3" name="Content Placeholder 2"/>
          <p:cNvSpPr>
            <a:spLocks noGrp="1"/>
          </p:cNvSpPr>
          <p:nvPr>
            <p:ph idx="1"/>
          </p:nvPr>
        </p:nvSpPr>
        <p:spPr>
          <a:xfrm>
            <a:off x="457200" y="1905000"/>
            <a:ext cx="6324582" cy="2362200"/>
          </a:xfrm>
        </p:spPr>
        <p:txBody>
          <a:bodyPr>
            <a:normAutofit/>
          </a:bodyPr>
          <a:lstStyle/>
          <a:p>
            <a:pPr marL="0" indent="0">
              <a:buNone/>
            </a:pPr>
            <a:r>
              <a:rPr lang="en-US" sz="2800" dirty="0" smtClean="0"/>
              <a:t>Gather ideas from inside LISS for what the next CCMP needs to include through presentation, online surveys, and facilitated workshops for LISS partners and workgroups.</a:t>
            </a:r>
          </a:p>
          <a:p>
            <a:pPr marL="914400" lvl="2" indent="0" fontAlgn="base">
              <a:buNone/>
            </a:pPr>
            <a:endParaRPr lang="en-US" dirty="0"/>
          </a:p>
          <a:p>
            <a:endParaRPr lang="en-US" dirty="0"/>
          </a:p>
        </p:txBody>
      </p:sp>
      <p:pic>
        <p:nvPicPr>
          <p:cNvPr id="6" name="Picture 4" descr="http://longislandsoundstudy.net/wp-content/uploads/2012/11/sound_health_2012_cove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10400" y="1905000"/>
            <a:ext cx="1778217" cy="222277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5" name="Rectangle 4"/>
          <p:cNvSpPr/>
          <p:nvPr/>
        </p:nvSpPr>
        <p:spPr>
          <a:xfrm>
            <a:off x="152400" y="4510637"/>
            <a:ext cx="4419600" cy="1477328"/>
          </a:xfrm>
          <a:prstGeom prst="rect">
            <a:avLst/>
          </a:prstGeom>
        </p:spPr>
        <p:txBody>
          <a:bodyPr wrap="square">
            <a:spAutoFit/>
          </a:bodyPr>
          <a:lstStyle/>
          <a:p>
            <a:pPr>
              <a:buFont typeface="Arial" pitchFamily="34" charset="0"/>
              <a:buChar char="•"/>
            </a:pPr>
            <a:r>
              <a:rPr lang="en-US" dirty="0">
                <a:solidFill>
                  <a:sysClr val="windowText" lastClr="000000"/>
                </a:solidFill>
              </a:rPr>
              <a:t>Policy Committee</a:t>
            </a:r>
          </a:p>
          <a:p>
            <a:pPr>
              <a:buFont typeface="Arial" pitchFamily="34" charset="0"/>
              <a:buChar char="•"/>
            </a:pPr>
            <a:r>
              <a:rPr lang="en-US" dirty="0">
                <a:solidFill>
                  <a:sysClr val="windowText" lastClr="000000"/>
                </a:solidFill>
              </a:rPr>
              <a:t>Executive Steering Committee</a:t>
            </a:r>
          </a:p>
          <a:p>
            <a:pPr>
              <a:buFont typeface="Arial" pitchFamily="34" charset="0"/>
              <a:buChar char="•"/>
            </a:pPr>
            <a:r>
              <a:rPr lang="en-US" dirty="0">
                <a:solidFill>
                  <a:sysClr val="windowText" lastClr="000000"/>
                </a:solidFill>
              </a:rPr>
              <a:t>Management Committee</a:t>
            </a:r>
          </a:p>
          <a:p>
            <a:pPr>
              <a:buFont typeface="Arial" pitchFamily="34" charset="0"/>
              <a:buChar char="•"/>
            </a:pPr>
            <a:r>
              <a:rPr lang="en-US" dirty="0">
                <a:solidFill>
                  <a:sysClr val="windowText" lastClr="000000"/>
                </a:solidFill>
              </a:rPr>
              <a:t>Citizens Advisory Committee</a:t>
            </a:r>
          </a:p>
          <a:p>
            <a:pPr>
              <a:buFont typeface="Arial" pitchFamily="34" charset="0"/>
              <a:buChar char="•"/>
            </a:pPr>
            <a:r>
              <a:rPr lang="en-US" dirty="0">
                <a:solidFill>
                  <a:sysClr val="windowText" lastClr="000000"/>
                </a:solidFill>
              </a:rPr>
              <a:t>Science </a:t>
            </a:r>
            <a:r>
              <a:rPr lang="en-US" dirty="0" smtClean="0">
                <a:solidFill>
                  <a:sysClr val="windowText" lastClr="000000"/>
                </a:solidFill>
              </a:rPr>
              <a:t>&amp;Technical Advisory Committee</a:t>
            </a:r>
            <a:endParaRPr lang="en-US" dirty="0">
              <a:solidFill>
                <a:sysClr val="windowText" lastClr="000000"/>
              </a:solidFill>
            </a:endParaRPr>
          </a:p>
        </p:txBody>
      </p:sp>
      <p:sp>
        <p:nvSpPr>
          <p:cNvPr id="8" name="Rectangle 7"/>
          <p:cNvSpPr/>
          <p:nvPr/>
        </p:nvSpPr>
        <p:spPr>
          <a:xfrm>
            <a:off x="4419600" y="4372138"/>
            <a:ext cx="4495800" cy="2031325"/>
          </a:xfrm>
          <a:prstGeom prst="rect">
            <a:avLst/>
          </a:prstGeom>
        </p:spPr>
        <p:txBody>
          <a:bodyPr wrap="square">
            <a:spAutoFit/>
          </a:bodyPr>
          <a:lstStyle/>
          <a:p>
            <a:pPr>
              <a:buFont typeface="Arial" pitchFamily="34" charset="0"/>
              <a:buChar char="•"/>
            </a:pPr>
            <a:r>
              <a:rPr lang="en-US" dirty="0">
                <a:solidFill>
                  <a:sysClr val="windowText" lastClr="000000"/>
                </a:solidFill>
              </a:rPr>
              <a:t>Five State/EPA TMDL Work Group</a:t>
            </a:r>
          </a:p>
          <a:p>
            <a:pPr>
              <a:buFont typeface="Arial" pitchFamily="34" charset="0"/>
              <a:buChar char="•"/>
            </a:pPr>
            <a:r>
              <a:rPr lang="en-US" dirty="0">
                <a:solidFill>
                  <a:sysClr val="windowText" lastClr="000000"/>
                </a:solidFill>
              </a:rPr>
              <a:t>Habitat Restoration Work Group</a:t>
            </a:r>
          </a:p>
          <a:p>
            <a:pPr>
              <a:buFont typeface="Arial" pitchFamily="34" charset="0"/>
              <a:buChar char="•"/>
            </a:pPr>
            <a:r>
              <a:rPr lang="en-US" dirty="0">
                <a:solidFill>
                  <a:sysClr val="windowText" lastClr="000000"/>
                </a:solidFill>
              </a:rPr>
              <a:t>Nonpoint Source Pollution &amp; Watersheds Work Group</a:t>
            </a:r>
          </a:p>
          <a:p>
            <a:pPr>
              <a:buFont typeface="Arial" pitchFamily="34" charset="0"/>
              <a:buChar char="•"/>
            </a:pPr>
            <a:r>
              <a:rPr lang="en-US" dirty="0">
                <a:solidFill>
                  <a:sysClr val="windowText" lastClr="000000"/>
                </a:solidFill>
              </a:rPr>
              <a:t>Sentinel Monitoring for Climate Change Work Group</a:t>
            </a:r>
          </a:p>
          <a:p>
            <a:pPr>
              <a:buFont typeface="Arial" pitchFamily="34" charset="0"/>
              <a:buChar char="•"/>
            </a:pPr>
            <a:r>
              <a:rPr lang="en-US" dirty="0">
                <a:solidFill>
                  <a:sysClr val="windowText" lastClr="000000"/>
                </a:solidFill>
              </a:rPr>
              <a:t>Stewardship Work Group</a:t>
            </a:r>
          </a:p>
        </p:txBody>
      </p:sp>
    </p:spTree>
    <p:extLst>
      <p:ext uri="{BB962C8B-B14F-4D97-AF65-F5344CB8AC3E}">
        <p14:creationId xmlns:p14="http://schemas.microsoft.com/office/powerpoint/2010/main" val="306794690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 Id="rId4" Type="http://schemas.openxmlformats.org/officeDocument/2006/relationships/image" Target="../media/image4.jpeg"/></Relationships>
</file>

<file path=ppt/theme/theme1.xml><?xml version="1.0" encoding="utf-8"?>
<a:theme xmlns:a="http://schemas.openxmlformats.org/drawingml/2006/main" name="Formal">
  <a:themeElements>
    <a:clrScheme name="Formal">
      <a:dk1>
        <a:srgbClr val="534239"/>
      </a:dk1>
      <a:lt1>
        <a:srgbClr val="FFFFFF"/>
      </a:lt1>
      <a:dk2>
        <a:srgbClr val="3D3A48"/>
      </a:dk2>
      <a:lt2>
        <a:srgbClr val="E1DFD1"/>
      </a:lt2>
      <a:accent1>
        <a:srgbClr val="907F76"/>
      </a:accent1>
      <a:accent2>
        <a:srgbClr val="A46645"/>
      </a:accent2>
      <a:accent3>
        <a:srgbClr val="CD9C47"/>
      </a:accent3>
      <a:accent4>
        <a:srgbClr val="9A92CD"/>
      </a:accent4>
      <a:accent5>
        <a:srgbClr val="7D639B"/>
      </a:accent5>
      <a:accent6>
        <a:srgbClr val="733678"/>
      </a:accent6>
      <a:hlink>
        <a:srgbClr val="A84914"/>
      </a:hlink>
      <a:folHlink>
        <a:srgbClr val="B2567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Formal">
      <a:fillStyleLst>
        <a:solidFill>
          <a:schemeClr val="phClr"/>
        </a:solidFill>
        <a:blipFill rotWithShape="1">
          <a:blip xmlns:r="http://schemas.openxmlformats.org/officeDocument/2006/relationships" r:embed="rId1">
            <a:duotone>
              <a:schemeClr val="phClr">
                <a:tint val="60000"/>
                <a:satMod val="200000"/>
              </a:schemeClr>
              <a:schemeClr val="phClr">
                <a:shade val="90000"/>
                <a:satMod val="150000"/>
              </a:schemeClr>
            </a:duotone>
          </a:blip>
          <a:tile tx="0" ty="0" sx="50000" sy="50000" flip="none" algn="tl"/>
        </a:blipFill>
        <a:blipFill rotWithShape="1">
          <a:blip xmlns:r="http://schemas.openxmlformats.org/officeDocument/2006/relationships" r:embed="rId2">
            <a:duotone>
              <a:schemeClr val="phClr">
                <a:tint val="80000"/>
                <a:satMod val="135000"/>
              </a:schemeClr>
              <a:schemeClr val="phClr">
                <a:shade val="80000"/>
                <a:satMod val="150000"/>
              </a:schemeClr>
            </a:duotone>
          </a:blip>
          <a:tile tx="0" ty="0" sx="65000" sy="65000" flip="none" algn="tl"/>
        </a:blipFill>
      </a:fillStyleLst>
      <a:lnStyleLst>
        <a:ln w="12700" cap="flat" cmpd="sng" algn="ctr">
          <a:solidFill>
            <a:schemeClr val="phClr">
              <a:shade val="95000"/>
              <a:satMod val="105000"/>
            </a:schemeClr>
          </a:solidFill>
          <a:prstDash val="solid"/>
          <a:miter/>
        </a:ln>
        <a:ln w="25400" cap="flat" cmpd="sng" algn="ctr">
          <a:solidFill>
            <a:schemeClr val="phClr">
              <a:shade val="90000"/>
              <a:alpha val="90000"/>
            </a:schemeClr>
          </a:solidFill>
          <a:prstDash val="solid"/>
          <a:miter/>
        </a:ln>
        <a:ln w="38100" cap="flat" cmpd="sng" algn="ctr">
          <a:solidFill>
            <a:schemeClr val="phClr">
              <a:shade val="85000"/>
              <a:alpha val="90000"/>
              <a:satMod val="125000"/>
            </a:schemeClr>
          </a:solidFill>
          <a:prstDash val="solid"/>
          <a:miter/>
        </a:ln>
      </a:lnStyleLst>
      <a:effectStyleLst>
        <a:effectStyle>
          <a:effectLst/>
        </a:effectStyle>
        <a:effectStyle>
          <a:effectLst>
            <a:outerShdw blurRad="38100" dist="25400" dir="5400000" rotWithShape="0">
              <a:srgbClr val="000000">
                <a:alpha val="50000"/>
              </a:srgbClr>
            </a:outerShdw>
          </a:effectLst>
        </a:effectStyle>
        <a:effectStyle>
          <a:effectLst>
            <a:outerShdw blurRad="88900" dist="38100" dir="5400000" sx="101000" sy="101000" rotWithShape="0">
              <a:srgbClr val="000000">
                <a:alpha val="50000"/>
              </a:srgbClr>
            </a:outerShdw>
          </a:effectLst>
          <a:scene3d>
            <a:camera prst="orthographicFront">
              <a:rot lat="0" lon="0" rev="0"/>
            </a:camera>
            <a:lightRig rig="morning" dir="t">
              <a:rot lat="0" lon="0" rev="6000000"/>
            </a:lightRig>
          </a:scene3d>
          <a:sp3d prstMaterial="metal">
            <a:bevelT w="25400" h="12700" prst="artDeco"/>
          </a:sp3d>
        </a:effectStyle>
      </a:effectStyleLst>
      <a:bgFillStyleLst>
        <a:solidFill>
          <a:schemeClr val="phClr"/>
        </a:solidFill>
        <a:blipFill rotWithShape="1">
          <a:blip xmlns:r="http://schemas.openxmlformats.org/officeDocument/2006/relationships" r:embed="rId3">
            <a:duotone>
              <a:schemeClr val="phClr">
                <a:tint val="50000"/>
                <a:satMod val="250000"/>
              </a:schemeClr>
              <a:schemeClr val="phClr">
                <a:shade val="80000"/>
                <a:satMod val="175000"/>
              </a:schemeClr>
            </a:duotone>
          </a:blip>
          <a:stretch/>
        </a:blipFill>
        <a:blipFill rotWithShape="1">
          <a:blip xmlns:r="http://schemas.openxmlformats.org/officeDocument/2006/relationships" r:embed="rId4">
            <a:duotone>
              <a:schemeClr val="phClr">
                <a:tint val="10000"/>
                <a:satMod val="260000"/>
                <a:lumMod val="115000"/>
              </a:schemeClr>
              <a:schemeClr val="phClr">
                <a:shade val="75000"/>
                <a:satMod val="175000"/>
                <a:lumMod val="105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Formal.thmx</Template>
  <TotalTime>1798</TotalTime>
  <Words>1780</Words>
  <Application>Microsoft Office PowerPoint</Application>
  <PresentationFormat>On-screen Show (4:3)</PresentationFormat>
  <Paragraphs>343</Paragraphs>
  <Slides>27</Slides>
  <Notes>2</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Formal</vt:lpstr>
      <vt:lpstr>Revision of the  Long Island Sound Study  Comprehensive Conservation and Management Plan (CCMP)</vt:lpstr>
      <vt:lpstr>PowerPoint Presentation</vt:lpstr>
      <vt:lpstr>What is a CCMP?</vt:lpstr>
      <vt:lpstr>If It Ain’t Broke Why Fix It?</vt:lpstr>
      <vt:lpstr>Why revise the 1994 CCMP?</vt:lpstr>
      <vt:lpstr>LISS CCMP Revision Timeline</vt:lpstr>
      <vt:lpstr>Who is the CCMP Core Team?</vt:lpstr>
      <vt:lpstr>How does the Core Team Work?</vt:lpstr>
      <vt:lpstr>How does the Core Team Work?</vt:lpstr>
      <vt:lpstr>Gather Input from Outside LISS</vt:lpstr>
      <vt:lpstr>Gather Input from Outside LISS</vt:lpstr>
      <vt:lpstr>PowerPoint Presentation</vt:lpstr>
      <vt:lpstr>PowerPoint Presentation</vt:lpstr>
      <vt:lpstr>Process for CCMP Structure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Point Source Nitrogen Trade-Equalized Loads 1995-2012 106 NY/CT STPs</vt:lpstr>
      <vt:lpstr>Water Quality Index</vt:lpstr>
      <vt:lpstr>Coastal Habitats Restored</vt:lpstr>
      <vt:lpstr>Piping Plover Nesting Pairs</vt:lpstr>
      <vt:lpstr>Where can I learn more and how can I provide input?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dcarey</dc:creator>
  <cp:lastModifiedBy>Robert Burg</cp:lastModifiedBy>
  <cp:revision>147</cp:revision>
  <dcterms:created xsi:type="dcterms:W3CDTF">2013-04-01T19:51:15Z</dcterms:created>
  <dcterms:modified xsi:type="dcterms:W3CDTF">2013-10-15T16:52:11Z</dcterms:modified>
</cp:coreProperties>
</file>