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245_37EE829B.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24A_C6AD3917.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4" r:id="rId6"/>
    <p:sldMasterId id="2147483688" r:id="rId7"/>
  </p:sldMasterIdLst>
  <p:notesMasterIdLst>
    <p:notesMasterId r:id="rId34"/>
  </p:notesMasterIdLst>
  <p:sldIdLst>
    <p:sldId id="413" r:id="rId8"/>
    <p:sldId id="589" r:id="rId9"/>
    <p:sldId id="591" r:id="rId10"/>
    <p:sldId id="482" r:id="rId11"/>
    <p:sldId id="382" r:id="rId12"/>
    <p:sldId id="416" r:id="rId13"/>
    <p:sldId id="411" r:id="rId14"/>
    <p:sldId id="489" r:id="rId15"/>
    <p:sldId id="422" r:id="rId16"/>
    <p:sldId id="385" r:id="rId17"/>
    <p:sldId id="386" r:id="rId18"/>
    <p:sldId id="421" r:id="rId19"/>
    <p:sldId id="418" r:id="rId20"/>
    <p:sldId id="580" r:id="rId21"/>
    <p:sldId id="530" r:id="rId22"/>
    <p:sldId id="532" r:id="rId23"/>
    <p:sldId id="579" r:id="rId24"/>
    <p:sldId id="581" r:id="rId25"/>
    <p:sldId id="583" r:id="rId26"/>
    <p:sldId id="584" r:id="rId27"/>
    <p:sldId id="585" r:id="rId28"/>
    <p:sldId id="272" r:id="rId29"/>
    <p:sldId id="294" r:id="rId30"/>
    <p:sldId id="586" r:id="rId31"/>
    <p:sldId id="590" r:id="rId32"/>
    <p:sldId id="500"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601C03-48DB-B4BA-19BF-BB85D5E7EF5F}" name="Tedesco, Mark" initials="TM" userId="S::tedesco.mark@epa.gov::e3af5e6e-640e-497f-85b7-bf8742c2542a" providerId="AD"/>
  <p188:author id="{D228D746-F58F-049E-4901-FF758097E84C}" name="Nyman, Robert" initials="NR" userId="S::Nyman.Robert@epa.gov::3ae01048-54a5-4d45-8fdb-7163048b8147" providerId="AD"/>
  <p188:author id="{34DEEC83-5D4D-A98F-FF0D-BD98EC0C8D17}" name="Streich, Kelly" initials="SK" userId="S::kelly.streich_ct.gov#ext#@usepa.onmicrosoft.com::d40bc7bb-1d33-4607-b319-623efbef18f4" providerId="AD"/>
  <p188:author id="{D110A9A4-CD3A-71B5-9ED0-063CEDAAF38D}" name="Sara Powell" initials="SP" userId="S::slp285_cornell.edu#ext#@usepa.onmicrosoft.com::1af7e9d2-157d-4fc6-9d8e-2a2c92402268" providerId="AD"/>
  <p188:author id="{7E4BBFBA-D713-01E3-51E9-DDD7A70E6B69}" name="Sullivan, Cayla (she/her/hers)" initials="SC(" userId="S::Sullivan.Cayla@epa.gov::6b4bd9b0-64b4-4974-ae83-d9e71adbb418" providerId="AD"/>
  <p188:author id="{9B4DFDCA-0FE4-22A6-6758-8B54316093D7}" name="Tachiki, Nicole" initials="TN" userId="S::Tachiki.Nicole@epa.gov::496acdb7-fa14-46fb-a3c3-b7a65fb394cc" providerId="AD"/>
  <p188:author id="{9E3425F1-9A42-385F-D327-F6F4B6E39257}" name="Tedesco, Mark" initials="TM" userId="S::Tedesco.Mark@epa.gov::e3af5e6e-640e-497f-85b7-bf8742c254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CA4"/>
    <a:srgbClr val="8ED98F"/>
    <a:srgbClr val="84C8DF"/>
    <a:srgbClr val="86C8DF"/>
    <a:srgbClr val="71735B"/>
    <a:srgbClr val="88DCB5"/>
    <a:srgbClr val="8A8678"/>
    <a:srgbClr val="C1DDA6"/>
    <a:srgbClr val="0070C0"/>
    <a:srgbClr val="0248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55" autoAdjust="0"/>
  </p:normalViewPr>
  <p:slideViewPr>
    <p:cSldViewPr snapToGrid="0">
      <p:cViewPr varScale="1">
        <p:scale>
          <a:sx n="55" d="100"/>
          <a:sy n="55" d="100"/>
        </p:scale>
        <p:origin x="1560"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8/10/relationships/authors" Target="authors.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comments/modernComment_245_37EE829B.xml><?xml version="1.0" encoding="utf-8"?>
<p188:cmLst xmlns:a="http://schemas.openxmlformats.org/drawingml/2006/main" xmlns:r="http://schemas.openxmlformats.org/officeDocument/2006/relationships" xmlns:p188="http://schemas.microsoft.com/office/powerpoint/2018/8/main">
  <p188:cm id="{31CAA934-B18A-4BBE-B48E-EC324B39DB4A}" authorId="{D228D746-F58F-049E-4901-FF758097E84C}" created="2024-08-12T20:21:21.812">
    <pc:sldMkLst xmlns:pc="http://schemas.microsoft.com/office/powerpoint/2013/main/command">
      <pc:docMk/>
      <pc:sldMk cId="938377883" sldId="581"/>
    </pc:sldMkLst>
    <p188:replyLst>
      <p188:reply id="{628E504E-470D-4CF6-8124-E7C228D70E0A}" authorId="{9E3425F1-9A42-385F-D327-F6F4B6E39257}" created="2024-08-13T11:40:08.041">
        <p188:txBody>
          <a:bodyPr/>
          <a:lstStyle/>
          <a:p>
            <a:r>
              <a:rPr lang="en-US"/>
              <a:t>Agreed. Goal statement should lead. We should also provide consistent guidance to Writing Team lead that will present the slide. Do we want them to state the objectives? Give the number of actions under each objective? Give an example action? Slides 16-19 could each take 30 seconds or three minutes depending on depth provided. We should also add a picture relevant to each Goal to the slides 16-19.</a:t>
            </a:r>
          </a:p>
        </p188:txBody>
      </p188:reply>
    </p188:replyLst>
    <p188:txBody>
      <a:bodyPr/>
      <a:lstStyle/>
      <a:p>
        <a:r>
          <a:rPr lang="en-US"/>
          <a:t>Maybe add "Goal 1:" to title, and each of the next 3 slides .</a:t>
        </a:r>
      </a:p>
    </p188:txBody>
  </p188:cm>
</p188:cmLst>
</file>

<file path=ppt/comments/modernComment_24A_C6AD3917.xml><?xml version="1.0" encoding="utf-8"?>
<p188:cmLst xmlns:a="http://schemas.openxmlformats.org/drawingml/2006/main" xmlns:r="http://schemas.openxmlformats.org/officeDocument/2006/relationships" xmlns:p188="http://schemas.microsoft.com/office/powerpoint/2018/8/main">
  <p188:cm id="{01762377-9182-4071-A7F7-A8CA88B8F950}" authorId="{9E3425F1-9A42-385F-D327-F6F4B6E39257}" created="2024-08-13T11:41:52.233">
    <ac:txMkLst xmlns:ac="http://schemas.microsoft.com/office/drawing/2013/main/command">
      <pc:docMk xmlns:pc="http://schemas.microsoft.com/office/powerpoint/2013/main/command"/>
      <pc:sldMk xmlns:pc="http://schemas.microsoft.com/office/powerpoint/2013/main/command" cId="3333241111" sldId="586"/>
      <ac:spMk id="3" creationId="{65D6613B-7C32-DA91-7568-95D017A69E74}"/>
      <ac:txMk cp="14" len="4">
        <ac:context len="173" hash="57568429"/>
      </ac:txMk>
    </ac:txMkLst>
    <p188:pos x="2575664" y="654302"/>
    <p188:txBody>
      <a:bodyPr/>
      <a:lstStyle/>
      <a:p>
        <a:r>
          <a:rPr lang="en-US"/>
          <a:t>Would be good to show the form and even walk through it so everyone knows the detail and types of comment that would be most helpful.</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image" Target="../media/image38.jpeg"/><Relationship Id="rId4"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image" Target="../media/image38.jpeg"/><Relationship Id="rId4"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9F64C8-4D1C-4705-8892-D9610FBEE295}"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US"/>
        </a:p>
      </dgm:t>
    </dgm:pt>
    <dgm:pt modelId="{240CC34A-70AF-459B-B377-1E7D623E2B00}">
      <dgm:prSet phldrT="[Text]"/>
      <dgm:spPr>
        <a:blipFill rotWithShape="0">
          <a:blip xmlns:r="http://schemas.openxmlformats.org/officeDocument/2006/relationships" r:embed="rId1"/>
          <a:stretch>
            <a:fillRect/>
          </a:stretch>
        </a:blipFill>
      </dgm:spPr>
      <dgm:t>
        <a:bodyPr/>
        <a:lstStyle/>
        <a:p>
          <a:endParaRPr lang="en-US"/>
        </a:p>
        <a:p>
          <a:endParaRPr lang="en-US"/>
        </a:p>
      </dgm:t>
    </dgm:pt>
    <dgm:pt modelId="{A09F8E66-AF8A-4140-BB71-BBB3936745BD}" type="parTrans" cxnId="{395AD0E8-E6AA-46FB-8C0C-F187871B9AA1}">
      <dgm:prSet/>
      <dgm:spPr/>
      <dgm:t>
        <a:bodyPr/>
        <a:lstStyle/>
        <a:p>
          <a:endParaRPr lang="en-US"/>
        </a:p>
      </dgm:t>
    </dgm:pt>
    <dgm:pt modelId="{79E646BD-D964-4BF8-A390-1B545AD9E877}" type="sibTrans" cxnId="{395AD0E8-E6AA-46FB-8C0C-F187871B9AA1}">
      <dgm:prSet/>
      <dgm:spPr/>
      <dgm:t>
        <a:bodyPr/>
        <a:lstStyle/>
        <a:p>
          <a:endParaRPr lang="en-US"/>
        </a:p>
      </dgm:t>
    </dgm:pt>
    <dgm:pt modelId="{FDCE26D8-87FC-4159-967A-0BB249328039}">
      <dgm:prSet phldrT="[Text]"/>
      <dgm:spPr>
        <a:blipFill rotWithShape="0">
          <a:blip xmlns:r="http://schemas.openxmlformats.org/officeDocument/2006/relationships" r:embed="rId2"/>
          <a:srcRect/>
          <a:stretch>
            <a:fillRect/>
          </a:stretch>
        </a:blipFill>
      </dgm:spPr>
      <dgm:t>
        <a:bodyPr/>
        <a:lstStyle/>
        <a:p>
          <a:endParaRPr lang="en-US"/>
        </a:p>
        <a:p>
          <a:endParaRPr lang="en-US"/>
        </a:p>
      </dgm:t>
    </dgm:pt>
    <dgm:pt modelId="{57B2631D-B373-4FE5-B59F-92F3E08C1894}" type="sibTrans" cxnId="{0A3C9415-A838-4616-8F1C-8A37645D05F2}">
      <dgm:prSet/>
      <dgm:spPr/>
      <dgm:t>
        <a:bodyPr/>
        <a:lstStyle/>
        <a:p>
          <a:endParaRPr lang="en-US"/>
        </a:p>
      </dgm:t>
    </dgm:pt>
    <dgm:pt modelId="{161CCB31-6A57-4A2A-B3B0-5361B2F8E24F}" type="parTrans" cxnId="{0A3C9415-A838-4616-8F1C-8A37645D05F2}">
      <dgm:prSet/>
      <dgm:spPr/>
      <dgm:t>
        <a:bodyPr/>
        <a:lstStyle/>
        <a:p>
          <a:endParaRPr lang="en-US"/>
        </a:p>
      </dgm:t>
    </dgm:pt>
    <dgm:pt modelId="{8DE571FE-E7A6-4BEC-B308-BCA26F3F1EDC}">
      <dgm:prSet phldrT="[Text]"/>
      <dgm:spPr>
        <a:blipFill dpi="0" rotWithShape="0">
          <a:blip xmlns:r="http://schemas.openxmlformats.org/officeDocument/2006/relationships" r:embed="rId3"/>
          <a:srcRect/>
          <a:stretch>
            <a:fillRect t="16727" b="16727"/>
          </a:stretch>
        </a:blipFill>
      </dgm:spPr>
      <dgm:t>
        <a:bodyPr/>
        <a:lstStyle/>
        <a:p>
          <a:endParaRPr lang="en-US"/>
        </a:p>
        <a:p>
          <a:endParaRPr lang="en-US"/>
        </a:p>
      </dgm:t>
    </dgm:pt>
    <dgm:pt modelId="{C0B97E11-6AD5-41D3-9B1D-B48374895291}" type="sibTrans" cxnId="{2DF2EEE5-B1BB-442E-A7C8-CE9F091AF5F0}">
      <dgm:prSet/>
      <dgm:spPr/>
      <dgm:t>
        <a:bodyPr/>
        <a:lstStyle/>
        <a:p>
          <a:endParaRPr lang="en-US"/>
        </a:p>
      </dgm:t>
    </dgm:pt>
    <dgm:pt modelId="{F8207E58-F01A-4AC3-ACAE-D30407A4B0EC}" type="parTrans" cxnId="{2DF2EEE5-B1BB-442E-A7C8-CE9F091AF5F0}">
      <dgm:prSet/>
      <dgm:spPr/>
      <dgm:t>
        <a:bodyPr/>
        <a:lstStyle/>
        <a:p>
          <a:endParaRPr lang="en-US"/>
        </a:p>
      </dgm:t>
    </dgm:pt>
    <dgm:pt modelId="{49F6C685-8EE3-4E0C-B933-1BB3571CC812}">
      <dgm:prSet phldrT="[Text]"/>
      <dgm:spPr>
        <a:blipFill rotWithShape="0">
          <a:blip xmlns:r="http://schemas.openxmlformats.org/officeDocument/2006/relationships" r:embed="rId4"/>
          <a:srcRect/>
          <a:stretch>
            <a:fillRect/>
          </a:stretch>
        </a:blipFill>
      </dgm:spPr>
      <dgm:t>
        <a:bodyPr/>
        <a:lstStyle/>
        <a:p>
          <a:endParaRPr lang="en-US"/>
        </a:p>
        <a:p>
          <a:endParaRPr lang="en-US"/>
        </a:p>
      </dgm:t>
    </dgm:pt>
    <dgm:pt modelId="{EA3B7BC6-259B-4573-B1F2-A1F4157DDC2E}" type="sibTrans" cxnId="{C5E7081B-5B40-439A-AB90-DFBA5B077F51}">
      <dgm:prSet/>
      <dgm:spPr/>
      <dgm:t>
        <a:bodyPr/>
        <a:lstStyle/>
        <a:p>
          <a:endParaRPr lang="en-US"/>
        </a:p>
      </dgm:t>
    </dgm:pt>
    <dgm:pt modelId="{875923C1-153A-416B-A30C-E35BE4B1902A}" type="parTrans" cxnId="{C5E7081B-5B40-439A-AB90-DFBA5B077F51}">
      <dgm:prSet/>
      <dgm:spPr/>
      <dgm:t>
        <a:bodyPr/>
        <a:lstStyle/>
        <a:p>
          <a:endParaRPr lang="en-US"/>
        </a:p>
      </dgm:t>
    </dgm:pt>
    <dgm:pt modelId="{3324B8A3-AAAC-4DF9-8333-A2E5F465B9E5}" type="pres">
      <dgm:prSet presAssocID="{079F64C8-4D1C-4705-8892-D9610FBEE295}" presName="Name0" presStyleCnt="0">
        <dgm:presLayoutVars>
          <dgm:chMax val="1"/>
          <dgm:chPref val="1"/>
          <dgm:dir/>
          <dgm:animOne val="branch"/>
          <dgm:animLvl val="lvl"/>
        </dgm:presLayoutVars>
      </dgm:prSet>
      <dgm:spPr/>
    </dgm:pt>
    <dgm:pt modelId="{103593C5-FFA9-4C88-93EF-6DC1BA5A8A0E}" type="pres">
      <dgm:prSet presAssocID="{240CC34A-70AF-459B-B377-1E7D623E2B00}" presName="singleCycle" presStyleCnt="0"/>
      <dgm:spPr/>
    </dgm:pt>
    <dgm:pt modelId="{055FF655-0619-47A8-AB08-2E0A833F6EF9}" type="pres">
      <dgm:prSet presAssocID="{240CC34A-70AF-459B-B377-1E7D623E2B00}" presName="singleCenter" presStyleLbl="node1" presStyleIdx="0" presStyleCnt="4" custScaleX="222221" custScaleY="205618" custLinFactNeighborX="-4007" custLinFactNeighborY="-18830">
        <dgm:presLayoutVars>
          <dgm:chMax val="7"/>
          <dgm:chPref val="7"/>
        </dgm:presLayoutVars>
      </dgm:prSet>
      <dgm:spPr/>
    </dgm:pt>
    <dgm:pt modelId="{BFBAAF72-0764-417A-8122-D8C00BEEFEC7}" type="pres">
      <dgm:prSet presAssocID="{161CCB31-6A57-4A2A-B3B0-5361B2F8E24F}" presName="Name56" presStyleLbl="parChTrans1D2" presStyleIdx="0" presStyleCnt="3"/>
      <dgm:spPr/>
    </dgm:pt>
    <dgm:pt modelId="{A21FA51F-5996-49B8-BF88-47ECEA0F9FB6}" type="pres">
      <dgm:prSet presAssocID="{FDCE26D8-87FC-4159-967A-0BB249328039}" presName="text0" presStyleLbl="node1" presStyleIdx="1" presStyleCnt="4" custScaleX="156221" custScaleY="143191" custRadScaleRad="154168" custRadScaleInc="-100752">
        <dgm:presLayoutVars>
          <dgm:bulletEnabled val="1"/>
        </dgm:presLayoutVars>
      </dgm:prSet>
      <dgm:spPr/>
    </dgm:pt>
    <dgm:pt modelId="{CA54C595-D3BE-482B-9F8B-2E83C048BA3B}" type="pres">
      <dgm:prSet presAssocID="{F8207E58-F01A-4AC3-ACAE-D30407A4B0EC}" presName="Name56" presStyleLbl="parChTrans1D2" presStyleIdx="1" presStyleCnt="3"/>
      <dgm:spPr/>
    </dgm:pt>
    <dgm:pt modelId="{8CE7A94B-3240-4FA8-9330-89C1850D15A2}" type="pres">
      <dgm:prSet presAssocID="{8DE571FE-E7A6-4BEC-B308-BCA26F3F1EDC}" presName="text0" presStyleLbl="node1" presStyleIdx="2" presStyleCnt="4" custRadScaleRad="110533" custRadScaleInc="-22006">
        <dgm:presLayoutVars>
          <dgm:bulletEnabled val="1"/>
        </dgm:presLayoutVars>
      </dgm:prSet>
      <dgm:spPr/>
    </dgm:pt>
    <dgm:pt modelId="{7206D40B-D702-485C-830D-E850D60A4AB4}" type="pres">
      <dgm:prSet presAssocID="{875923C1-153A-416B-A30C-E35BE4B1902A}" presName="Name56" presStyleLbl="parChTrans1D2" presStyleIdx="2" presStyleCnt="3"/>
      <dgm:spPr/>
    </dgm:pt>
    <dgm:pt modelId="{585DED9B-F499-408A-A937-3550E3B1D573}" type="pres">
      <dgm:prSet presAssocID="{49F6C685-8EE3-4E0C-B933-1BB3571CC812}" presName="text0" presStyleLbl="node1" presStyleIdx="3" presStyleCnt="4" custScaleX="151017" custScaleY="145929" custRadScaleRad="135023" custRadScaleInc="18299">
        <dgm:presLayoutVars>
          <dgm:bulletEnabled val="1"/>
        </dgm:presLayoutVars>
      </dgm:prSet>
      <dgm:spPr/>
    </dgm:pt>
  </dgm:ptLst>
  <dgm:cxnLst>
    <dgm:cxn modelId="{35E01305-5AA1-4860-A938-755DCF8AF83C}" type="presOf" srcId="{49F6C685-8EE3-4E0C-B933-1BB3571CC812}" destId="{585DED9B-F499-408A-A937-3550E3B1D573}" srcOrd="0" destOrd="0" presId="urn:microsoft.com/office/officeart/2008/layout/RadialCluster"/>
    <dgm:cxn modelId="{0A3C9415-A838-4616-8F1C-8A37645D05F2}" srcId="{240CC34A-70AF-459B-B377-1E7D623E2B00}" destId="{FDCE26D8-87FC-4159-967A-0BB249328039}" srcOrd="0" destOrd="0" parTransId="{161CCB31-6A57-4A2A-B3B0-5361B2F8E24F}" sibTransId="{57B2631D-B373-4FE5-B59F-92F3E08C1894}"/>
    <dgm:cxn modelId="{C5E7081B-5B40-439A-AB90-DFBA5B077F51}" srcId="{240CC34A-70AF-459B-B377-1E7D623E2B00}" destId="{49F6C685-8EE3-4E0C-B933-1BB3571CC812}" srcOrd="2" destOrd="0" parTransId="{875923C1-153A-416B-A30C-E35BE4B1902A}" sibTransId="{EA3B7BC6-259B-4573-B1F2-A1F4157DDC2E}"/>
    <dgm:cxn modelId="{FED2FD29-20CF-4702-812A-B3E4FC9F23F0}" type="presOf" srcId="{161CCB31-6A57-4A2A-B3B0-5361B2F8E24F}" destId="{BFBAAF72-0764-417A-8122-D8C00BEEFEC7}" srcOrd="0" destOrd="0" presId="urn:microsoft.com/office/officeart/2008/layout/RadialCluster"/>
    <dgm:cxn modelId="{F567C341-BD99-4EDD-A225-1891C5974474}" type="presOf" srcId="{F8207E58-F01A-4AC3-ACAE-D30407A4B0EC}" destId="{CA54C595-D3BE-482B-9F8B-2E83C048BA3B}" srcOrd="0" destOrd="0" presId="urn:microsoft.com/office/officeart/2008/layout/RadialCluster"/>
    <dgm:cxn modelId="{D9CDABB2-9A5F-4422-A90B-71DB2B0634B6}" type="presOf" srcId="{079F64C8-4D1C-4705-8892-D9610FBEE295}" destId="{3324B8A3-AAAC-4DF9-8333-A2E5F465B9E5}" srcOrd="0" destOrd="0" presId="urn:microsoft.com/office/officeart/2008/layout/RadialCluster"/>
    <dgm:cxn modelId="{2BAC3AB3-9CD8-48C3-B430-7CD37789ACCE}" type="presOf" srcId="{875923C1-153A-416B-A30C-E35BE4B1902A}" destId="{7206D40B-D702-485C-830D-E850D60A4AB4}" srcOrd="0" destOrd="0" presId="urn:microsoft.com/office/officeart/2008/layout/RadialCluster"/>
    <dgm:cxn modelId="{36932AB5-F694-4929-9B96-F5A034F08D73}" type="presOf" srcId="{FDCE26D8-87FC-4159-967A-0BB249328039}" destId="{A21FA51F-5996-49B8-BF88-47ECEA0F9FB6}" srcOrd="0" destOrd="0" presId="urn:microsoft.com/office/officeart/2008/layout/RadialCluster"/>
    <dgm:cxn modelId="{2DF2EEE5-B1BB-442E-A7C8-CE9F091AF5F0}" srcId="{240CC34A-70AF-459B-B377-1E7D623E2B00}" destId="{8DE571FE-E7A6-4BEC-B308-BCA26F3F1EDC}" srcOrd="1" destOrd="0" parTransId="{F8207E58-F01A-4AC3-ACAE-D30407A4B0EC}" sibTransId="{C0B97E11-6AD5-41D3-9B1D-B48374895291}"/>
    <dgm:cxn modelId="{395AD0E8-E6AA-46FB-8C0C-F187871B9AA1}" srcId="{079F64C8-4D1C-4705-8892-D9610FBEE295}" destId="{240CC34A-70AF-459B-B377-1E7D623E2B00}" srcOrd="0" destOrd="0" parTransId="{A09F8E66-AF8A-4140-BB71-BBB3936745BD}" sibTransId="{79E646BD-D964-4BF8-A390-1B545AD9E877}"/>
    <dgm:cxn modelId="{E1E17BF9-FDB7-4C86-A043-E6EB8A2CC620}" type="presOf" srcId="{240CC34A-70AF-459B-B377-1E7D623E2B00}" destId="{055FF655-0619-47A8-AB08-2E0A833F6EF9}" srcOrd="0" destOrd="0" presId="urn:microsoft.com/office/officeart/2008/layout/RadialCluster"/>
    <dgm:cxn modelId="{373072FC-EE20-42FE-BDA2-16A6F08D50D3}" type="presOf" srcId="{8DE571FE-E7A6-4BEC-B308-BCA26F3F1EDC}" destId="{8CE7A94B-3240-4FA8-9330-89C1850D15A2}" srcOrd="0" destOrd="0" presId="urn:microsoft.com/office/officeart/2008/layout/RadialCluster"/>
    <dgm:cxn modelId="{0AC333D9-876F-45E9-89DB-A7CF202AB56E}" type="presParOf" srcId="{3324B8A3-AAAC-4DF9-8333-A2E5F465B9E5}" destId="{103593C5-FFA9-4C88-93EF-6DC1BA5A8A0E}" srcOrd="0" destOrd="0" presId="urn:microsoft.com/office/officeart/2008/layout/RadialCluster"/>
    <dgm:cxn modelId="{CB36EA7E-FEF6-4DFD-AA72-5570D674AC4A}" type="presParOf" srcId="{103593C5-FFA9-4C88-93EF-6DC1BA5A8A0E}" destId="{055FF655-0619-47A8-AB08-2E0A833F6EF9}" srcOrd="0" destOrd="0" presId="urn:microsoft.com/office/officeart/2008/layout/RadialCluster"/>
    <dgm:cxn modelId="{2E8A6331-949C-40A7-9717-171ACEA0A5D2}" type="presParOf" srcId="{103593C5-FFA9-4C88-93EF-6DC1BA5A8A0E}" destId="{BFBAAF72-0764-417A-8122-D8C00BEEFEC7}" srcOrd="1" destOrd="0" presId="urn:microsoft.com/office/officeart/2008/layout/RadialCluster"/>
    <dgm:cxn modelId="{BB0CE07B-B6B6-4B79-9AC2-5D2D0612AB6D}" type="presParOf" srcId="{103593C5-FFA9-4C88-93EF-6DC1BA5A8A0E}" destId="{A21FA51F-5996-49B8-BF88-47ECEA0F9FB6}" srcOrd="2" destOrd="0" presId="urn:microsoft.com/office/officeart/2008/layout/RadialCluster"/>
    <dgm:cxn modelId="{3989DECC-68E6-4531-8286-09B2FE2B6073}" type="presParOf" srcId="{103593C5-FFA9-4C88-93EF-6DC1BA5A8A0E}" destId="{CA54C595-D3BE-482B-9F8B-2E83C048BA3B}" srcOrd="3" destOrd="0" presId="urn:microsoft.com/office/officeart/2008/layout/RadialCluster"/>
    <dgm:cxn modelId="{7DD98D70-6D71-4815-AF3A-CAE3D7A909AA}" type="presParOf" srcId="{103593C5-FFA9-4C88-93EF-6DC1BA5A8A0E}" destId="{8CE7A94B-3240-4FA8-9330-89C1850D15A2}" srcOrd="4" destOrd="0" presId="urn:microsoft.com/office/officeart/2008/layout/RadialCluster"/>
    <dgm:cxn modelId="{2AE1227F-3528-468B-BD8C-819A010A1390}" type="presParOf" srcId="{103593C5-FFA9-4C88-93EF-6DC1BA5A8A0E}" destId="{7206D40B-D702-485C-830D-E850D60A4AB4}" srcOrd="5" destOrd="0" presId="urn:microsoft.com/office/officeart/2008/layout/RadialCluster"/>
    <dgm:cxn modelId="{BD0D5DDE-91A0-48F0-BF77-EF38E6FC4BD9}" type="presParOf" srcId="{103593C5-FFA9-4C88-93EF-6DC1BA5A8A0E}" destId="{585DED9B-F499-408A-A937-3550E3B1D573}" srcOrd="6"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E7C187-1DD4-43E2-BC45-61761C5E2922}" type="doc">
      <dgm:prSet loTypeId="urn:microsoft.com/office/officeart/2011/layout/CircleProcess" loCatId="process" qsTypeId="urn:microsoft.com/office/officeart/2005/8/quickstyle/simple1" qsCatId="simple" csTypeId="urn:microsoft.com/office/officeart/2005/8/colors/accent1_2" csCatId="accent1" phldr="0"/>
      <dgm:spPr/>
      <dgm:t>
        <a:bodyPr/>
        <a:lstStyle/>
        <a:p>
          <a:endParaRPr lang="en-US"/>
        </a:p>
      </dgm:t>
    </dgm:pt>
    <dgm:pt modelId="{55253A64-DA28-4E1F-B24D-E531FB693B83}">
      <dgm:prSet phldrT="[Text]" phldr="1"/>
      <dgm:spPr/>
      <dgm:t>
        <a:bodyPr/>
        <a:lstStyle/>
        <a:p>
          <a:endParaRPr lang="en-US"/>
        </a:p>
      </dgm:t>
    </dgm:pt>
    <dgm:pt modelId="{7466DA95-3C1A-4F75-B5D1-14EFDB1BEAA6}" type="parTrans" cxnId="{80955BE4-D80A-4AA2-8F40-99D2A4BA1263}">
      <dgm:prSet/>
      <dgm:spPr/>
      <dgm:t>
        <a:bodyPr/>
        <a:lstStyle/>
        <a:p>
          <a:endParaRPr lang="en-US"/>
        </a:p>
      </dgm:t>
    </dgm:pt>
    <dgm:pt modelId="{A161A36A-116B-49BF-9B62-84182AD0FDF5}" type="sibTrans" cxnId="{80955BE4-D80A-4AA2-8F40-99D2A4BA1263}">
      <dgm:prSet/>
      <dgm:spPr/>
      <dgm:t>
        <a:bodyPr/>
        <a:lstStyle/>
        <a:p>
          <a:endParaRPr lang="en-US"/>
        </a:p>
      </dgm:t>
    </dgm:pt>
    <dgm:pt modelId="{E61218BE-F46F-422D-8444-3EFD99370353}">
      <dgm:prSet phldrT="[Text]" phldr="1"/>
      <dgm:spPr/>
      <dgm:t>
        <a:bodyPr/>
        <a:lstStyle/>
        <a:p>
          <a:endParaRPr lang="en-US"/>
        </a:p>
      </dgm:t>
    </dgm:pt>
    <dgm:pt modelId="{ED2810AE-30A9-48EF-9E1A-0A0F987B8EF9}" type="parTrans" cxnId="{8B30BA51-1C09-4CFA-9A42-24FB71FB4991}">
      <dgm:prSet/>
      <dgm:spPr/>
      <dgm:t>
        <a:bodyPr/>
        <a:lstStyle/>
        <a:p>
          <a:endParaRPr lang="en-US"/>
        </a:p>
      </dgm:t>
    </dgm:pt>
    <dgm:pt modelId="{1193F399-9820-4B90-85BB-F634CE6D6918}" type="sibTrans" cxnId="{8B30BA51-1C09-4CFA-9A42-24FB71FB4991}">
      <dgm:prSet/>
      <dgm:spPr/>
      <dgm:t>
        <a:bodyPr/>
        <a:lstStyle/>
        <a:p>
          <a:endParaRPr lang="en-US"/>
        </a:p>
      </dgm:t>
    </dgm:pt>
    <dgm:pt modelId="{E113A13C-B6F8-44EB-AADF-1C038E29504A}">
      <dgm:prSet phldrT="[Text]" phldr="1"/>
      <dgm:spPr/>
      <dgm:t>
        <a:bodyPr/>
        <a:lstStyle/>
        <a:p>
          <a:endParaRPr lang="en-US"/>
        </a:p>
      </dgm:t>
    </dgm:pt>
    <dgm:pt modelId="{3E78A65C-C411-478B-9EE5-90257970C8A3}" type="parTrans" cxnId="{BDB5A3C8-AC33-4C78-B997-7C08A2D44F86}">
      <dgm:prSet/>
      <dgm:spPr/>
      <dgm:t>
        <a:bodyPr/>
        <a:lstStyle/>
        <a:p>
          <a:endParaRPr lang="en-US"/>
        </a:p>
      </dgm:t>
    </dgm:pt>
    <dgm:pt modelId="{6C848DBD-AB4A-4450-8CFB-F9243C7C0C83}" type="sibTrans" cxnId="{BDB5A3C8-AC33-4C78-B997-7C08A2D44F86}">
      <dgm:prSet/>
      <dgm:spPr/>
      <dgm:t>
        <a:bodyPr/>
        <a:lstStyle/>
        <a:p>
          <a:endParaRPr lang="en-US"/>
        </a:p>
      </dgm:t>
    </dgm:pt>
    <dgm:pt modelId="{3C2F3020-CF8A-47D6-8A17-06700FF680DE}" type="pres">
      <dgm:prSet presAssocID="{23E7C187-1DD4-43E2-BC45-61761C5E2922}" presName="Name0" presStyleCnt="0">
        <dgm:presLayoutVars>
          <dgm:chMax val="11"/>
          <dgm:chPref val="11"/>
          <dgm:dir/>
          <dgm:resizeHandles/>
        </dgm:presLayoutVars>
      </dgm:prSet>
      <dgm:spPr/>
    </dgm:pt>
    <dgm:pt modelId="{DB4C7E57-98AA-4293-8AF6-A00285BBED7B}" type="pres">
      <dgm:prSet presAssocID="{E113A13C-B6F8-44EB-AADF-1C038E29504A}" presName="Accent3" presStyleCnt="0"/>
      <dgm:spPr/>
    </dgm:pt>
    <dgm:pt modelId="{AFEFA205-A23A-4208-89B0-0E314E52AC29}" type="pres">
      <dgm:prSet presAssocID="{E113A13C-B6F8-44EB-AADF-1C038E29504A}" presName="Accent" presStyleLbl="node1" presStyleIdx="0" presStyleCnt="3"/>
      <dgm:spPr/>
    </dgm:pt>
    <dgm:pt modelId="{90405421-EFDA-4B38-9C8A-7D875E513523}" type="pres">
      <dgm:prSet presAssocID="{E113A13C-B6F8-44EB-AADF-1C038E29504A}" presName="ParentBackground3" presStyleCnt="0"/>
      <dgm:spPr/>
    </dgm:pt>
    <dgm:pt modelId="{081F7DD8-6538-4FE7-B654-97440B3B0E37}" type="pres">
      <dgm:prSet presAssocID="{E113A13C-B6F8-44EB-AADF-1C038E29504A}" presName="ParentBackground" presStyleLbl="fgAcc1" presStyleIdx="0" presStyleCnt="3"/>
      <dgm:spPr/>
    </dgm:pt>
    <dgm:pt modelId="{35B2DED6-E042-41AC-8CF0-8F1D218148FF}" type="pres">
      <dgm:prSet presAssocID="{E113A13C-B6F8-44EB-AADF-1C038E29504A}" presName="Parent3" presStyleLbl="revTx" presStyleIdx="0" presStyleCnt="0">
        <dgm:presLayoutVars>
          <dgm:chMax val="1"/>
          <dgm:chPref val="1"/>
          <dgm:bulletEnabled val="1"/>
        </dgm:presLayoutVars>
      </dgm:prSet>
      <dgm:spPr/>
    </dgm:pt>
    <dgm:pt modelId="{248BA7D0-23EE-43A9-BDCF-09C20F7AEFC3}" type="pres">
      <dgm:prSet presAssocID="{E61218BE-F46F-422D-8444-3EFD99370353}" presName="Accent2" presStyleCnt="0"/>
      <dgm:spPr/>
    </dgm:pt>
    <dgm:pt modelId="{6DE5DAB6-6925-4560-9E76-89172BC9ECF9}" type="pres">
      <dgm:prSet presAssocID="{E61218BE-F46F-422D-8444-3EFD99370353}" presName="Accent" presStyleLbl="node1" presStyleIdx="1" presStyleCnt="3"/>
      <dgm:spPr/>
    </dgm:pt>
    <dgm:pt modelId="{E7837E43-9566-4568-8615-CB5A199AAE68}" type="pres">
      <dgm:prSet presAssocID="{E61218BE-F46F-422D-8444-3EFD99370353}" presName="ParentBackground2" presStyleCnt="0"/>
      <dgm:spPr/>
    </dgm:pt>
    <dgm:pt modelId="{A9032FED-B184-4C2A-AE21-F304DA0A2AE9}" type="pres">
      <dgm:prSet presAssocID="{E61218BE-F46F-422D-8444-3EFD99370353}" presName="ParentBackground" presStyleLbl="fgAcc1" presStyleIdx="1" presStyleCnt="3"/>
      <dgm:spPr/>
    </dgm:pt>
    <dgm:pt modelId="{1165CECF-0E01-4CF1-B13A-C0E0D7D0C487}" type="pres">
      <dgm:prSet presAssocID="{E61218BE-F46F-422D-8444-3EFD99370353}" presName="Parent2" presStyleLbl="revTx" presStyleIdx="0" presStyleCnt="0">
        <dgm:presLayoutVars>
          <dgm:chMax val="1"/>
          <dgm:chPref val="1"/>
          <dgm:bulletEnabled val="1"/>
        </dgm:presLayoutVars>
      </dgm:prSet>
      <dgm:spPr/>
    </dgm:pt>
    <dgm:pt modelId="{086E0C6E-941B-4A9B-85A4-59FF1589B868}" type="pres">
      <dgm:prSet presAssocID="{55253A64-DA28-4E1F-B24D-E531FB693B83}" presName="Accent1" presStyleCnt="0"/>
      <dgm:spPr/>
    </dgm:pt>
    <dgm:pt modelId="{E74661D2-FDEA-43B2-B3A8-F96C52C547B9}" type="pres">
      <dgm:prSet presAssocID="{55253A64-DA28-4E1F-B24D-E531FB693B83}" presName="Accent" presStyleLbl="node1" presStyleIdx="2" presStyleCnt="3"/>
      <dgm:spPr/>
    </dgm:pt>
    <dgm:pt modelId="{FF692A9F-2499-4A0B-B1AA-56041F55BB35}" type="pres">
      <dgm:prSet presAssocID="{55253A64-DA28-4E1F-B24D-E531FB693B83}" presName="ParentBackground1" presStyleCnt="0"/>
      <dgm:spPr/>
    </dgm:pt>
    <dgm:pt modelId="{5AAB76C7-AD2C-4F30-A6FB-02D92D740980}" type="pres">
      <dgm:prSet presAssocID="{55253A64-DA28-4E1F-B24D-E531FB693B83}" presName="ParentBackground" presStyleLbl="fgAcc1" presStyleIdx="2" presStyleCnt="3"/>
      <dgm:spPr/>
    </dgm:pt>
    <dgm:pt modelId="{6A1BEA8A-E2E4-4095-9248-2E0EE7E2C0F3}" type="pres">
      <dgm:prSet presAssocID="{55253A64-DA28-4E1F-B24D-E531FB693B83}" presName="Parent1" presStyleLbl="revTx" presStyleIdx="0" presStyleCnt="0">
        <dgm:presLayoutVars>
          <dgm:chMax val="1"/>
          <dgm:chPref val="1"/>
          <dgm:bulletEnabled val="1"/>
        </dgm:presLayoutVars>
      </dgm:prSet>
      <dgm:spPr/>
    </dgm:pt>
  </dgm:ptLst>
  <dgm:cxnLst>
    <dgm:cxn modelId="{95639710-6345-4AD5-9854-14FAAC528E33}" type="presOf" srcId="{55253A64-DA28-4E1F-B24D-E531FB693B83}" destId="{5AAB76C7-AD2C-4F30-A6FB-02D92D740980}" srcOrd="0" destOrd="0" presId="urn:microsoft.com/office/officeart/2011/layout/CircleProcess"/>
    <dgm:cxn modelId="{DA9FFA22-D1E6-4214-A613-008B461233C1}" type="presOf" srcId="{55253A64-DA28-4E1F-B24D-E531FB693B83}" destId="{6A1BEA8A-E2E4-4095-9248-2E0EE7E2C0F3}" srcOrd="1" destOrd="0" presId="urn:microsoft.com/office/officeart/2011/layout/CircleProcess"/>
    <dgm:cxn modelId="{BA01F430-CBBE-4DD4-9FB4-526200818571}" type="presOf" srcId="{23E7C187-1DD4-43E2-BC45-61761C5E2922}" destId="{3C2F3020-CF8A-47D6-8A17-06700FF680DE}" srcOrd="0" destOrd="0" presId="urn:microsoft.com/office/officeart/2011/layout/CircleProcess"/>
    <dgm:cxn modelId="{FC55016E-D254-4E08-9576-3B980A84B133}" type="presOf" srcId="{E61218BE-F46F-422D-8444-3EFD99370353}" destId="{A9032FED-B184-4C2A-AE21-F304DA0A2AE9}" srcOrd="0" destOrd="0" presId="urn:microsoft.com/office/officeart/2011/layout/CircleProcess"/>
    <dgm:cxn modelId="{8B30BA51-1C09-4CFA-9A42-24FB71FB4991}" srcId="{23E7C187-1DD4-43E2-BC45-61761C5E2922}" destId="{E61218BE-F46F-422D-8444-3EFD99370353}" srcOrd="1" destOrd="0" parTransId="{ED2810AE-30A9-48EF-9E1A-0A0F987B8EF9}" sibTransId="{1193F399-9820-4B90-85BB-F634CE6D6918}"/>
    <dgm:cxn modelId="{9787CCB5-CFE4-445E-B734-042820ECF396}" type="presOf" srcId="{E113A13C-B6F8-44EB-AADF-1C038E29504A}" destId="{081F7DD8-6538-4FE7-B654-97440B3B0E37}" srcOrd="0" destOrd="0" presId="urn:microsoft.com/office/officeart/2011/layout/CircleProcess"/>
    <dgm:cxn modelId="{BDB5A3C8-AC33-4C78-B997-7C08A2D44F86}" srcId="{23E7C187-1DD4-43E2-BC45-61761C5E2922}" destId="{E113A13C-B6F8-44EB-AADF-1C038E29504A}" srcOrd="2" destOrd="0" parTransId="{3E78A65C-C411-478B-9EE5-90257970C8A3}" sibTransId="{6C848DBD-AB4A-4450-8CFB-F9243C7C0C83}"/>
    <dgm:cxn modelId="{FA14EBC9-3DF4-4571-9FCD-BF77B614A884}" type="presOf" srcId="{E61218BE-F46F-422D-8444-3EFD99370353}" destId="{1165CECF-0E01-4CF1-B13A-C0E0D7D0C487}" srcOrd="1" destOrd="0" presId="urn:microsoft.com/office/officeart/2011/layout/CircleProcess"/>
    <dgm:cxn modelId="{7E3203DA-C52F-436F-8A9C-3A158F79F5D5}" type="presOf" srcId="{E113A13C-B6F8-44EB-AADF-1C038E29504A}" destId="{35B2DED6-E042-41AC-8CF0-8F1D218148FF}" srcOrd="1" destOrd="0" presId="urn:microsoft.com/office/officeart/2011/layout/CircleProcess"/>
    <dgm:cxn modelId="{80955BE4-D80A-4AA2-8F40-99D2A4BA1263}" srcId="{23E7C187-1DD4-43E2-BC45-61761C5E2922}" destId="{55253A64-DA28-4E1F-B24D-E531FB693B83}" srcOrd="0" destOrd="0" parTransId="{7466DA95-3C1A-4F75-B5D1-14EFDB1BEAA6}" sibTransId="{A161A36A-116B-49BF-9B62-84182AD0FDF5}"/>
    <dgm:cxn modelId="{F3774CD9-5C65-4956-B076-CE97B75056CE}" type="presParOf" srcId="{3C2F3020-CF8A-47D6-8A17-06700FF680DE}" destId="{DB4C7E57-98AA-4293-8AF6-A00285BBED7B}" srcOrd="0" destOrd="0" presId="urn:microsoft.com/office/officeart/2011/layout/CircleProcess"/>
    <dgm:cxn modelId="{08DF96C4-9A07-4DB6-B4B6-4C0250C2A946}" type="presParOf" srcId="{DB4C7E57-98AA-4293-8AF6-A00285BBED7B}" destId="{AFEFA205-A23A-4208-89B0-0E314E52AC29}" srcOrd="0" destOrd="0" presId="urn:microsoft.com/office/officeart/2011/layout/CircleProcess"/>
    <dgm:cxn modelId="{32CD13FB-3DCC-4D38-86A1-E0FA6F927A11}" type="presParOf" srcId="{3C2F3020-CF8A-47D6-8A17-06700FF680DE}" destId="{90405421-EFDA-4B38-9C8A-7D875E513523}" srcOrd="1" destOrd="0" presId="urn:microsoft.com/office/officeart/2011/layout/CircleProcess"/>
    <dgm:cxn modelId="{0CC2923B-E94C-43DF-B894-97D496569CE2}" type="presParOf" srcId="{90405421-EFDA-4B38-9C8A-7D875E513523}" destId="{081F7DD8-6538-4FE7-B654-97440B3B0E37}" srcOrd="0" destOrd="0" presId="urn:microsoft.com/office/officeart/2011/layout/CircleProcess"/>
    <dgm:cxn modelId="{7E19996B-71B6-447F-A7BA-9B4687FE18F9}" type="presParOf" srcId="{3C2F3020-CF8A-47D6-8A17-06700FF680DE}" destId="{35B2DED6-E042-41AC-8CF0-8F1D218148FF}" srcOrd="2" destOrd="0" presId="urn:microsoft.com/office/officeart/2011/layout/CircleProcess"/>
    <dgm:cxn modelId="{349A5ACD-154F-4B35-89B2-48AD9841F51C}" type="presParOf" srcId="{3C2F3020-CF8A-47D6-8A17-06700FF680DE}" destId="{248BA7D0-23EE-43A9-BDCF-09C20F7AEFC3}" srcOrd="3" destOrd="0" presId="urn:microsoft.com/office/officeart/2011/layout/CircleProcess"/>
    <dgm:cxn modelId="{4113475A-0799-4261-93A8-0DD6F65D235A}" type="presParOf" srcId="{248BA7D0-23EE-43A9-BDCF-09C20F7AEFC3}" destId="{6DE5DAB6-6925-4560-9E76-89172BC9ECF9}" srcOrd="0" destOrd="0" presId="urn:microsoft.com/office/officeart/2011/layout/CircleProcess"/>
    <dgm:cxn modelId="{8C1965A5-FC80-4C29-B405-34BCF44DC377}" type="presParOf" srcId="{3C2F3020-CF8A-47D6-8A17-06700FF680DE}" destId="{E7837E43-9566-4568-8615-CB5A199AAE68}" srcOrd="4" destOrd="0" presId="urn:microsoft.com/office/officeart/2011/layout/CircleProcess"/>
    <dgm:cxn modelId="{BC413423-7528-49FE-9506-9374CFACC114}" type="presParOf" srcId="{E7837E43-9566-4568-8615-CB5A199AAE68}" destId="{A9032FED-B184-4C2A-AE21-F304DA0A2AE9}" srcOrd="0" destOrd="0" presId="urn:microsoft.com/office/officeart/2011/layout/CircleProcess"/>
    <dgm:cxn modelId="{C8286206-3E56-409E-B3C1-60B5076839FE}" type="presParOf" srcId="{3C2F3020-CF8A-47D6-8A17-06700FF680DE}" destId="{1165CECF-0E01-4CF1-B13A-C0E0D7D0C487}" srcOrd="5" destOrd="0" presId="urn:microsoft.com/office/officeart/2011/layout/CircleProcess"/>
    <dgm:cxn modelId="{A32564AE-0CC7-4BD6-937A-EF9FB2E93894}" type="presParOf" srcId="{3C2F3020-CF8A-47D6-8A17-06700FF680DE}" destId="{086E0C6E-941B-4A9B-85A4-59FF1589B868}" srcOrd="6" destOrd="0" presId="urn:microsoft.com/office/officeart/2011/layout/CircleProcess"/>
    <dgm:cxn modelId="{A9F6CBCF-2518-49DD-98C7-41D755EC9EEE}" type="presParOf" srcId="{086E0C6E-941B-4A9B-85A4-59FF1589B868}" destId="{E74661D2-FDEA-43B2-B3A8-F96C52C547B9}" srcOrd="0" destOrd="0" presId="urn:microsoft.com/office/officeart/2011/layout/CircleProcess"/>
    <dgm:cxn modelId="{D9F71E3C-9B2D-4E85-92C3-B0353BB85D4A}" type="presParOf" srcId="{3C2F3020-CF8A-47D6-8A17-06700FF680DE}" destId="{FF692A9F-2499-4A0B-B1AA-56041F55BB35}" srcOrd="7" destOrd="0" presId="urn:microsoft.com/office/officeart/2011/layout/CircleProcess"/>
    <dgm:cxn modelId="{43783043-A869-4D4B-A077-D657E91C253D}" type="presParOf" srcId="{FF692A9F-2499-4A0B-B1AA-56041F55BB35}" destId="{5AAB76C7-AD2C-4F30-A6FB-02D92D740980}" srcOrd="0" destOrd="0" presId="urn:microsoft.com/office/officeart/2011/layout/CircleProcess"/>
    <dgm:cxn modelId="{6A03D80F-77B4-47FD-A280-53B8BEB3BAE4}" type="presParOf" srcId="{3C2F3020-CF8A-47D6-8A17-06700FF680DE}" destId="{6A1BEA8A-E2E4-4095-9248-2E0EE7E2C0F3}"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FF655-0619-47A8-AB08-2E0A833F6EF9}">
      <dsp:nvSpPr>
        <dsp:cNvPr id="0" name=""/>
        <dsp:cNvSpPr/>
      </dsp:nvSpPr>
      <dsp:spPr>
        <a:xfrm>
          <a:off x="2101061" y="733235"/>
          <a:ext cx="3707614" cy="3430604"/>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endParaRPr lang="en-US" sz="3600" kern="1200"/>
        </a:p>
        <a:p>
          <a:pPr marL="0" lvl="0" indent="0" algn="ctr" defTabSz="1600200">
            <a:lnSpc>
              <a:spcPct val="90000"/>
            </a:lnSpc>
            <a:spcBef>
              <a:spcPct val="0"/>
            </a:spcBef>
            <a:spcAft>
              <a:spcPct val="35000"/>
            </a:spcAft>
            <a:buNone/>
          </a:pPr>
          <a:endParaRPr lang="en-US" sz="3600" kern="1200"/>
        </a:p>
      </dsp:txBody>
      <dsp:txXfrm>
        <a:off x="2268529" y="900703"/>
        <a:ext cx="3372678" cy="3095668"/>
      </dsp:txXfrm>
    </dsp:sp>
    <dsp:sp modelId="{BFBAAF72-0764-417A-8122-D8C00BEEFEC7}">
      <dsp:nvSpPr>
        <dsp:cNvPr id="0" name=""/>
        <dsp:cNvSpPr/>
      </dsp:nvSpPr>
      <dsp:spPr>
        <a:xfrm rot="11862116">
          <a:off x="1737503" y="1800230"/>
          <a:ext cx="372372" cy="0"/>
        </a:xfrm>
        <a:custGeom>
          <a:avLst/>
          <a:gdLst/>
          <a:ahLst/>
          <a:cxnLst/>
          <a:rect l="0" t="0" r="0" b="0"/>
          <a:pathLst>
            <a:path>
              <a:moveTo>
                <a:pt x="0" y="0"/>
              </a:moveTo>
              <a:lnTo>
                <a:pt x="37237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1FA51F-5996-49B8-BF88-47ECEA0F9FB6}">
      <dsp:nvSpPr>
        <dsp:cNvPr id="0" name=""/>
        <dsp:cNvSpPr/>
      </dsp:nvSpPr>
      <dsp:spPr>
        <a:xfrm>
          <a:off x="0" y="664592"/>
          <a:ext cx="1746319" cy="1600663"/>
        </a:xfrm>
        <a:prstGeom prst="roundRect">
          <a:avLst/>
        </a:prstGeom>
        <a:blipFill rotWithShape="0">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endParaRPr lang="en-US" sz="3500" kern="1200"/>
        </a:p>
        <a:p>
          <a:pPr marL="0" lvl="0" indent="0" algn="ctr" defTabSz="1555750">
            <a:lnSpc>
              <a:spcPct val="90000"/>
            </a:lnSpc>
            <a:spcBef>
              <a:spcPct val="0"/>
            </a:spcBef>
            <a:spcAft>
              <a:spcPct val="35000"/>
            </a:spcAft>
            <a:buNone/>
          </a:pPr>
          <a:endParaRPr lang="en-US" sz="3500" kern="1200"/>
        </a:p>
      </dsp:txBody>
      <dsp:txXfrm>
        <a:off x="78138" y="742730"/>
        <a:ext cx="1590043" cy="1444387"/>
      </dsp:txXfrm>
    </dsp:sp>
    <dsp:sp modelId="{CA54C595-D3BE-482B-9F8B-2E83C048BA3B}">
      <dsp:nvSpPr>
        <dsp:cNvPr id="0" name=""/>
        <dsp:cNvSpPr/>
      </dsp:nvSpPr>
      <dsp:spPr>
        <a:xfrm rot="1886593">
          <a:off x="5765189" y="3736511"/>
          <a:ext cx="592287" cy="0"/>
        </a:xfrm>
        <a:custGeom>
          <a:avLst/>
          <a:gdLst/>
          <a:ahLst/>
          <a:cxnLst/>
          <a:rect l="0" t="0" r="0" b="0"/>
          <a:pathLst>
            <a:path>
              <a:moveTo>
                <a:pt x="0" y="0"/>
              </a:moveTo>
              <a:lnTo>
                <a:pt x="59228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E7A94B-3240-4FA8-9330-89C1850D15A2}">
      <dsp:nvSpPr>
        <dsp:cNvPr id="0" name=""/>
        <dsp:cNvSpPr/>
      </dsp:nvSpPr>
      <dsp:spPr>
        <a:xfrm>
          <a:off x="6313990" y="3673818"/>
          <a:ext cx="1117852" cy="1117852"/>
        </a:xfrm>
        <a:prstGeom prst="roundRect">
          <a:avLst/>
        </a:prstGeom>
        <a:blipFill dpi="0" rotWithShape="0">
          <a:blip xmlns:r="http://schemas.openxmlformats.org/officeDocument/2006/relationships" r:embed="rId3"/>
          <a:srcRect/>
          <a:stretch>
            <a:fillRect t="16727" b="1672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endParaRPr lang="en-US" sz="2600" kern="1200"/>
        </a:p>
        <a:p>
          <a:pPr marL="0" lvl="0" indent="0" algn="ctr" defTabSz="1155700">
            <a:lnSpc>
              <a:spcPct val="90000"/>
            </a:lnSpc>
            <a:spcBef>
              <a:spcPct val="0"/>
            </a:spcBef>
            <a:spcAft>
              <a:spcPct val="35000"/>
            </a:spcAft>
            <a:buNone/>
          </a:pPr>
          <a:endParaRPr lang="en-US" sz="2600" kern="1200"/>
        </a:p>
      </dsp:txBody>
      <dsp:txXfrm>
        <a:off x="6368559" y="3728387"/>
        <a:ext cx="1008714" cy="1008714"/>
      </dsp:txXfrm>
    </dsp:sp>
    <dsp:sp modelId="{7206D40B-D702-485C-830D-E850D60A4AB4}">
      <dsp:nvSpPr>
        <dsp:cNvPr id="0" name=""/>
        <dsp:cNvSpPr/>
      </dsp:nvSpPr>
      <dsp:spPr>
        <a:xfrm rot="8740935">
          <a:off x="1693184" y="3839899"/>
          <a:ext cx="446761" cy="0"/>
        </a:xfrm>
        <a:custGeom>
          <a:avLst/>
          <a:gdLst/>
          <a:ahLst/>
          <a:cxnLst/>
          <a:rect l="0" t="0" r="0" b="0"/>
          <a:pathLst>
            <a:path>
              <a:moveTo>
                <a:pt x="0" y="0"/>
              </a:moveTo>
              <a:lnTo>
                <a:pt x="44676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5DED9B-F499-408A-A937-3550E3B1D573}">
      <dsp:nvSpPr>
        <dsp:cNvPr id="0" name=""/>
        <dsp:cNvSpPr/>
      </dsp:nvSpPr>
      <dsp:spPr>
        <a:xfrm>
          <a:off x="43923" y="3726372"/>
          <a:ext cx="1688146" cy="1631270"/>
        </a:xfrm>
        <a:prstGeom prst="roundRect">
          <a:avLst/>
        </a:prstGeom>
        <a:blipFill rotWithShape="0">
          <a:blip xmlns:r="http://schemas.openxmlformats.org/officeDocument/2006/relationships" r:embed="rId4"/>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endParaRPr lang="en-US" sz="3500" kern="1200"/>
        </a:p>
        <a:p>
          <a:pPr marL="0" lvl="0" indent="0" algn="ctr" defTabSz="1555750">
            <a:lnSpc>
              <a:spcPct val="90000"/>
            </a:lnSpc>
            <a:spcBef>
              <a:spcPct val="0"/>
            </a:spcBef>
            <a:spcAft>
              <a:spcPct val="35000"/>
            </a:spcAft>
            <a:buNone/>
          </a:pPr>
          <a:endParaRPr lang="en-US" sz="3500" kern="1200"/>
        </a:p>
      </dsp:txBody>
      <dsp:txXfrm>
        <a:off x="123555" y="3806004"/>
        <a:ext cx="1528882" cy="1472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FA205-A23A-4208-89B0-0E314E52AC29}">
      <dsp:nvSpPr>
        <dsp:cNvPr id="0" name=""/>
        <dsp:cNvSpPr/>
      </dsp:nvSpPr>
      <dsp:spPr>
        <a:xfrm>
          <a:off x="6739710" y="1776132"/>
          <a:ext cx="2939980" cy="29405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1F7DD8-6538-4FE7-B654-97440B3B0E37}">
      <dsp:nvSpPr>
        <dsp:cNvPr id="0" name=""/>
        <dsp:cNvSpPr/>
      </dsp:nvSpPr>
      <dsp:spPr>
        <a:xfrm>
          <a:off x="6837327" y="1874167"/>
          <a:ext cx="2744747" cy="274445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endParaRPr lang="en-US" sz="6200" kern="1200"/>
        </a:p>
      </dsp:txBody>
      <dsp:txXfrm>
        <a:off x="7229707" y="2266306"/>
        <a:ext cx="1959987" cy="1960177"/>
      </dsp:txXfrm>
    </dsp:sp>
    <dsp:sp modelId="{6DE5DAB6-6925-4560-9E76-89172BC9ECF9}">
      <dsp:nvSpPr>
        <dsp:cNvPr id="0" name=""/>
        <dsp:cNvSpPr/>
      </dsp:nvSpPr>
      <dsp:spPr>
        <a:xfrm rot="2700000">
          <a:off x="3704697" y="1779687"/>
          <a:ext cx="2932899" cy="2932899"/>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032FED-B184-4C2A-AE21-F304DA0A2AE9}">
      <dsp:nvSpPr>
        <dsp:cNvPr id="0" name=""/>
        <dsp:cNvSpPr/>
      </dsp:nvSpPr>
      <dsp:spPr>
        <a:xfrm>
          <a:off x="3798773" y="1874167"/>
          <a:ext cx="2744747" cy="274445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endParaRPr lang="en-US" sz="6200" kern="1200"/>
        </a:p>
      </dsp:txBody>
      <dsp:txXfrm>
        <a:off x="4191153" y="2266306"/>
        <a:ext cx="1959987" cy="1960177"/>
      </dsp:txXfrm>
    </dsp:sp>
    <dsp:sp modelId="{E74661D2-FDEA-43B2-B3A8-F96C52C547B9}">
      <dsp:nvSpPr>
        <dsp:cNvPr id="0" name=""/>
        <dsp:cNvSpPr/>
      </dsp:nvSpPr>
      <dsp:spPr>
        <a:xfrm rot="2700000">
          <a:off x="666142" y="1779687"/>
          <a:ext cx="2932899" cy="2932899"/>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AB76C7-AD2C-4F30-A6FB-02D92D740980}">
      <dsp:nvSpPr>
        <dsp:cNvPr id="0" name=""/>
        <dsp:cNvSpPr/>
      </dsp:nvSpPr>
      <dsp:spPr>
        <a:xfrm>
          <a:off x="760218" y="1874167"/>
          <a:ext cx="2744747" cy="274445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endParaRPr lang="en-US" sz="6200" kern="1200"/>
        </a:p>
      </dsp:txBody>
      <dsp:txXfrm>
        <a:off x="1152599" y="2266306"/>
        <a:ext cx="1959987" cy="1960177"/>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30T17:12:19.2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14026 262,'0'-6,"-1"1,0 0,0 0,0 0,-1 0,1 0,-1 0,0 1,-1-1,1 0,-1 1,0 0,0-1,0 1,0 0,-1 1,0-1,0 1,0 0,0-1,-6-2,-12-7,-2 1,1 1,-30-10,-10-5,35 12,3 0,-2 2,1 1,-31-9,47 18,-1 0,1 0,-1 1,0 0,1 1,-1 0,0 1,1 0,-1 1,1 0,-20 7,-4 5,0 3,1 0,1 2,-43 34,42-28,-2-2,0-1,-52 22,-42 20,100-47,-1-1,0-2,-1-1,-58 16,27-20,0-3,0-3,-99-7,29 1,81 2,-54 1,95 1,1 0,0 1,0 0,0 0,1 1,-1 0,1 0,-1 1,-7 5,9-4,0 0,-1-1,1 0,-1-1,0 1,0-1,0-1,-16 3,20-4,1-1,-1 0,0-1,1 1,-1 0,1-1,-1 0,0 0,1 0,0 0,-1-1,1 1,0-1,-1 0,1 0,0 0,0-1,1 1,-1 0,0-1,1 0,-4-5,-7-11,1 0,0-1,2 0,0-1,2 0,0 0,1-1,-4-26,11 46,-1 0,1 0,-1 0,0 0,0 0,0 0,0 0,0 0,0 0,0 0,0 0,-3-2,3 4,1-1,-1 1,0-1,1 1,-1 0,0-1,1 1,-1 0,0 0,0 0,0-1,1 1,-1 0,0 0,0 0,0 0,1 0,-1 0,0 1,0-1,0 0,1 0,-2 1,-3 2,-1 0,1 1,0 0,0 0,0 0,-7 9,6-7,-6 6,-103 97,97-95,0 0,-1-1,0-1,-38 18,32-20,0-2,-1 0,0-2,0 0,0-2,0-1,-1-1,-33-2,-17-3,1-3,-1-3,-93-25,154 30,0 0,-1 1,1 1,-1 0,-19 2,29 0,0 1,1 1,-1-1,0 1,1 0,-1 1,1-1,0 1,0 1,0-1,0 1,0 0,1 0,0 1,-6 5,-9 13,0 0,-20 35,25-35,0-2,-1 1,-37 35,41-47,0 0,-1-1,0 0,0-1,-1-1,0 0,-1-1,-18 6,11-6,0-2,-1 0,1-2,-1 0,-25-3,-8-1,30 0,0 1,1 1,-1 2,0 0,-40 9,34-3,0-3,0 0,-44 0,8-1,-24 12,66-10,-49 5,-303-10,2 0,361-1,0 1,0 1,0 0,0 1,1 1,0 0,-1 1,1 0,1 1,-1 1,1 0,1 1,-1 0,1 1,0 0,-15 17,18-16,0 0,0 1,1 0,1 0,0 0,1 1,-6 15,1 4,-12 53,20-68,2-10,0 0,-1 0,1-1,-1 1,-1-1,1 1,-1-1,1 0,-2 0,1 0,0 0,-1-1,0 1,0-1,0 0,-1 0,1-1,-1 1,0-1,0 0,0 0,-1 0,1-1,-1 0,1 0,-1 0,0-1,1 0,-1 0,0-1,-6 1,-92 6,-163-10,106-2,-461 3,592 4,0 1,-49 11,44-6,-48 3,-402-7,248-7,159 2,-137-21,155 15,-109 1,9 2,53-14,72 11,-51-5,40 9,0-2,-85-20,105 17,1 0,-1-2,1-1,1-1,0-1,-29-21,32 19,-1-2,-45-25,56 37,1 0,0 1,-1 1,0 0,0 0,0 1,-21-2,-277 5,124 2,160-1,0 0,0 2,0 1,1 1,-1 2,-26 11,-22 5,57-17,0 0,0 0,0 2,-22 16,25-16,0 0,-1-1,0 0,-1-1,1-1,-20 6,-27 2,-1-2,-1-3,1-2,-1-4,-71-4,107-3,0-1,1-1,-47-17,49 14,-1 1,0 1,0 2,-35-4,21 4,0-2,0-1,1-2,0-2,1-1,1-2,-69-38,92 44,0 0,0 0,1-2,-11-10,14 11,0 1,-1 1,0 0,0 0,-1 1,-21-11,2 7,0 1,-1 1,0 1,-1 2,0 1,0 2,-48 0,65 3,1 0,-1 1,0 1,1 0,-17 5,25-5,0 1,0-1,0 1,1 1,-1-1,1 1,0 0,0 0,0 0,1 1,-1 0,1 0,0 0,-4 7,-10 20,1 2,-19 51,27-60,0-1,-2 0,-1 0,-1-2,-1 1,-32 39,-101 121,85-109,-13 12,-68 51,-35 36,-54 5,223-172,-1-1,-1-1,1 0,0 0,-1-1,0 0,0-1,0 0,-15 0,-19 0,-45-5,29 0,-239 1,268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6T12:29:51.9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3334 3527,'-1'-5,"-1"0,-1 1,1-1,-1 1,1-1,-1 1,-1 0,1 0,0 0,-1 1,0-1,0 1,-6-4,-3-5,-14-15,2-2,1-1,1-1,2-1,1 0,1-2,2 0,-22-64,-11-94,44 169,2 0,1 0,1 0,0-1,4-34,-1 30,-1 0,-1 0,-6-30,5 51,0 0,0 1,0-1,-1 0,0 1,-1-1,1 1,-1 0,0 1,-1-1,1 0,-1 1,-8-7,-6-2,-1 0,-35-20,-7-3,24 14,-1 2,0 1,-47-15,50 21,0-1,1-2,1-1,-55-39,40 18,-27-23,-161-98,194 132,1-1,2-2,-56-55,76 68,2-2,0 1,-26-41,10 14,-142-159,-38-51,188 221,12 18,2 0,-17-32,15 24,0 1,-2 1,0 1,-2 0,0 1,-2 1,0 1,-39-29,38 33,1-1,1 0,1-1,0-1,1-1,1-1,1 0,-22-39,33 51,0 0,-1-1,0 2,-1-1,0 0,0 1,-1 1,0-1,0 1,0 0,-1 0,1 1,-2 0,1 0,-12-4,4 4,-1 0,1 1,-1 1,0 1,0 0,-1 1,-24 2,28-1,-1 0,1-1,-1 0,1-1,0-1,0 0,-17-6,23 6,0-1,0 0,1 0,-1-1,1 0,0 0,0-1,1 0,-1 0,1 0,1-1,-11-14,-9-17,-1 2,-2 1,-47-45,66 70,1-1,-1 0,2-1,-11-20,11 19,0 1,-1 0,0 0,-12-13,5 10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6T12:29:57.5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356 3092,'-1'0,"0"0,0-1,0 1,0-1,0 1,0-1,0 1,0-1,0 0,1 0,-1 1,0-1,0 0,0 0,1 0,-1 0,1 0,-1 0,0 0,1 0,0 0,-1 0,1 0,0 0,-1-2,-8-36,6 24,0 2,-11-46,-3 0,-3 1,-52-109,66 154,1 0,0 0,1-1,0 0,2 0,-1 0,2 0,-1-26,2 23,-1 0,-1 1,0-1,-1 1,-11-32,5 19,0-1,2-1,1 1,-3-55,1 19,2-9,2 0,10-117,-1 162,1 0,1 0,2 0,0 1,15-28,-7 14,15-55,-23 59,-2-1,-2 0,-1 0,-3-54,-2 66,-2 1,0-1,-2 1,-1 0,-2 0,0 0,-14-29,-68-156,84 187,0-1,2-1,1 1,1 0,1-1,1 1,4-29,-1 29,-2 0,0 0,-2 0,-1 0,-1 0,-1 0,-10-35,5 35,2-1,0 0,2-1,-2-43,3 46,-1 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6T12:30:06.1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1846 3921,'-5'0,"0"0,0 0,0-1,-1 1,1-1,0 0,0-1,0 1,0-1,0 0,1 0,-1 0,0-1,1 0,0 0,0 0,0 0,0-1,0 1,0-1,1 0,0 0,0 0,0-1,0 1,1-1,0 0,0 1,0-1,0 0,1 0,0 0,0 0,-1-10,1-3,1 1,0-1,1 1,1 0,0-1,2 1,0 0,0 1,10-23,6-6,-3-1,-2-1,-2 0,-2-1,-2 0,-2-1,1-56,-7 91,0 1,1 0,0-1,1 1,1 0,0 0,8-15,47-86,-47 92,5-6,-12 20,1-1,-2 0,1 0,-1 0,0 0,-1 0,0-1,-1 0,2-10,3-25,3 0,27-81,-25 92,-1-1,-1 0,-3 0,0 0,2-63,-10 80,-1 0,0 0,-1 1,-1 0,0-1,-2 1,0 1,-1-1,0 1,-2 0,0 1,0 0,-21-24,17 19,0 0,2 0,0-1,-14-41,18 43,-1 0,0 0,-1 1,-1 0,-1 0,0 1,-15-16,15 20,1 0,1 0,0-1,-13-28,-9-16,-124-167,114 168,18 25,0 2,-36-37,-85-64,8 19,92 78,15 9,1-2,2-1,-28-37,31 36,-1 1,-1 1,-52-43,62 57,0 0,1-1,-15-20,14 18,1 0,-22-18,3 7,8 5,-1 2,-1 0,-50-26,60 38,1 0,1-2,-1 0,2 0,-1-1,-18-20,20 20,0 0,-1 1,0 0,-1 1,-24-11,26 14,0-1,0 0,1 0,0-1,0-1,1 0,0-1,-17-19,23 23,1 0,-1 0,0 1,0 0,-1 0,1 0,-1 1,0 0,-1 0,1 0,-1 1,1 0,-1 0,0 1,0 0,0 0,0 0,-1 1,1 0,-12 0,-4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6T12:31:09.4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605 0,'1'62,"0"-21,-1-1,-2 1,-14 78,7-81,-1 0,-2 0,-1-2,-2 1,-2-2,-24 39,31-56,0 0,-12 34,19-42,0 1,-1-1,-1 1,0-1,-1-1,1 1,-2-1,1 0,-1 0,-1-1,0 0,-15 13,6-8,0 0,-18 20,-24 18,54-48,-1 1,1-1,-1-1,0 1,0-1,0 0,0-1,-1 1,1-1,-9 0,-68-1,52-2,7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30T17:13:37.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4570 4255,'1'2,"10"15,1 0,0-1,2 0,0-1,0-1,20 15,-29-25,15 10,1-1,42 22,-56-32,0-1,0 1,0-1,0-1,1 1,-1-1,0-1,1 1,-1-1,0 0,1-1,-1 0,0 0,11-3,234-88,-232 84,-1 0,0-1,-1-1,0-1,0-1,-1 0,-1-1,0-1,-1 0,21-26,-31 34,0 0,0 1,1 0,0 0,0 0,0 0,9-4,-13 8,0 0,1 0,-1 1,0-1,0 1,0-1,0 1,0 0,1-1,-1 1,0 1,0-1,0 0,1 0,-1 1,0-1,0 1,0 0,0-1,0 1,0 0,0 0,0 1,0-1,0 0,-1 1,1-1,-1 1,1-1,1 3,104 124,62 66,-160-186,0 0,1-1,0 0,0 0,0-1,1 0,0-1,0 0,1-1,0 0,15 3,9-1,1-2,51 0,33 3,368 22,-463-27,1 0,47 12,18 2,48 4,-79-10,82 4,295-14,-190-2,-231 2,0-1,1-1,-1-1,0 0,0-1,-1-1,1 0,-1-2,0 0,-1 0,1-2,-1 0,-1 0,0-1,0-1,-1-1,20-21,77-103,-81 95,-1-2,22-49,-42 75,0 0,-2 0,0-1,-1 0,-1-1,0 1,-2-1,1-35,-4 43,-1 1,0 0,-1-1,-1 2,1-1,-1 0,-1 1,0-1,0 1,-1 1,-11-14,9 11,1 1,-1-2,2 1,-1-1,2 0,-8-22,7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30T17:13:42.6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3699 4587,'1'-1,"10"-2,-1-1,1 2,0-1,0 1,0 1,0 0,0 1,0 0,1 0,-1 1,0 1,0 0,0 0,-1 1,1 0,-1 1,13 6,-14-6,0 0,-1 1,1 0,-1 0,1 0,-2 1,1 1,-1-1,0 1,0 0,0 1,-1 0,-1 0,1 0,-1 1,-1-1,1 1,-1 0,-1 1,4 14,-1 10,-1 0,-2 0,-1 1,-5 52,2-62,1-17,0 1,0 0,1 0,0-1,4 15,-5-21,0-1,1 0,-1 1,1-1,0 0,-1 0,1 1,0-1,0 0,-1 0,1 0,0 0,0 0,0 0,1 0,-1 0,0-1,0 1,0 0,1-1,-1 1,0-1,0 1,1-1,-1 1,1-1,-1 0,0 0,1 0,-1 0,1 0,-1 0,0 0,1 0,-1-1,0 1,1 0,-1-1,0 1,1-1,-1 1,0-1,0 0,3-1,7-5,-1 0,1 0,-1-1,0 0,-1-1,0 0,9-12,52-76,-65 89,0 0,0-1,-1 0,0 0,-1 0,0 0,0-1,-1 1,-1-1,1 1,-1-1,-1 0,0 1,0-1,-1 0,0 1,-1-1,-3-12,-1 6,0 0,-2 0,1 1,-2 0,0 0,-1 1,0 0,-1 1,-20-19,18 19,1-1,0 1,1-2,1 0,0 0,1 0,1-1,-7-19,13 29,0 0,1 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30T17:13:42.6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3542 4653,'12'-4,"9"-3,0 0,-1-1,24-13,-34 15,-8 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30T17:13:42.6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3384 4712,'46'-18,"26"-10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30T17:13:42.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3227 4759,'20'-5,"20"-4,-1-2,-34 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30T17:13:41.1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9479 1,'0'12,"1"8,-1 0,-1 0,0 0,-2 0,0 0,-1-1,-1 1,-8 20,6-25,1 0,-2 0,0-1,0 0,-1 0,-1-1,0 0,-1-1,-1 0,-17 13,-28 25,2 3,-82 99,-11 12,108-126,-2-1,-74 49,104-79,0-1,0-1,-1 0,1-1,-1 0,0-1,-1 0,1-1,-25 1,-9-3,-66-8,92 6,0-2,1-1,0-1,0 0,0-2,1 0,0-1,0-1,1-1,1 0,-1-1,-19-19,35 29,-25-22,-1 2,-57-34,76 52,1-1,-1 1,-1 0,1 1,0 0,-1 1,0 0,1 0,-1 1,0 0,0 1,0 0,0 1,1 0,-14 2,-28 14,0 2,1 2,-82 49,4-3,116-62,0 1,0 1,0 0,1 0,0 1,0 1,1 0,0 0,1 1,0 0,0 1,1 0,1 0,0 1,0-1,1 2,1-1,0 1,-4 14,6-11,-2 0,0-1,-1 0,0 0,-1 0,-1-1,0 0,-1 0,-1-1,-11 13,-4 1,-2-1,0-1,-49 33,61-48,-1 0,0-2,0 0,0-1,-1-1,0 0,-1-1,1-1,-29 3,-409-2,229-9,144 5,-157 21,220-19,0 0,1 1,-1 0,1 2,-1 0,2 1,-1 1,1 0,0 2,1 0,0 0,-25 23,-87 102,81-81,-2-3,-2-2,-82 60,-20 10,114-85,-2-1,-1-2,-1-2,-54 26,-37 7,-348 141,419-185,-67 9,-3 1,-127 53,-4 10,256-88,0 0,1 0,0 1,0 0,0 0,0 1,0 0,1 0,0 0,0 1,1 0,-1 0,1 1,0-1,1 1,0 0,-7 15,5-11,-1-1,-1 0,0 0,0 0,-1-1,0-1,-1 0,1 0,-2 0,1-1,-1-1,0 0,0 0,-1-1,0-1,0 0,0 0,-19 2,-72 8,-107 9,189-21,0 0,0 1,1 1,-1 0,1 2,0 1,-28 13,6 2,1 2,-46 35,56-37,1 2,1 0,1 3,2 0,0 1,-32 48,24-30,-1-2,-48 45,68-73,-28 30,16-16,-1-1,-1-1,-2-1,-40 27,27-24,1 3,-62 60,94-83,-204 165,59-53,-31 10,35-28,140-93,1 1,0 0,1 1,0-1,1 2,0 0,-12 27,-27 41,29-53,-20 40,27-47,0 0,-1-1,-1 0,-24 27,-44 49,-11 10,58-69,1 2,-41 64,65-86,0 0,0 0,2 1,0 0,2 0,0 1,-4 21,-12 145,17-129,-11 32,10-63,-5 50,9-46,1 1,2 0,1 0,1 0,2-1,1 0,1 0,20 50,-12-37,-11-30,0 0,1-1,12 23,-14-32,-1 1,1 0,0-1,0 0,0 1,1-1,-1-1,1 1,-1 0,1-1,0 0,0 0,0 0,0 0,8 2,-4-2,1-1,-1 0,0 0,1 0,-1-1,0 0,1-1,-1 0,0 0,0-1,0 0,0-1,0 1,0-1,0-1,-1 0,1 0,-1 0,0-1,9-8,9-10,-1-1,-2-1,37-52,-5 6,-45 59,0 0,0-1,-2 0,0-1,0 0,-1 0,5-20,-2-2,9-68,-14 84,0 0,1 1,1-1,1 1,1 0,1 1,0 0,16-22,7-5,68-74,-71 91,1 1,1 1,47-28,-53 37,30-25,-38 27,2 1,-1 1,2 1,25-12,-39 21,0 1,0 0,0 0,1 0,-1 1,1 0,0 0,-1 1,1 0,-1 0,1 1,0-1,-1 1,1 1,-1-1,0 1,1 0,-1 1,7 3,8 4,0 0,0-2,1 0,1-2,-1 0,1-2,0 0,0-2,0 0,27-2,-37 0,0 0,-1 2,1-1,0 1,-1 1,0 1,0-1,20 10,-4 2,-1 1,33 26,54 26,-30-20,-64-39,-20-9,1-1,-1 1,0 0,0 0,1 0,-1 0,0-1,0 1,0 0,1 0,-1-1,0 1,0 0,0 0,0-1,1 1,-1 0,0 0,0-1,0 1,0 0,0-1,0 1,0 0,0 0,0-1,0 1,0 0,0-1,0 1,0 0,0 0,0-1,0 1,-1 0,1-1,-18-41,9 25,-4-13,2-1,1-1,1 0,2 0,1 0,2-1,-1-58,5 56,-1 7,2 1,7-47,-6 65,0 0,0 0,2 0,-1 0,1 0,0 1,1 0,0 0,0 0,0 0,13-12,13-12,-16 15,-4 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30T17:12:46.8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2682,'0'-1,"1"-1,-1 1,1-1,-1 1,1-1,0 1,-1-1,1 1,0-1,0 1,0 0,0 0,0-1,1 1,-1 0,0 0,3-1,28-19,-21 16,8-6,1 1,0 1,0 2,1 0,0 0,0 2,1 1,33-3,21 4,87 7,-34 0,1523-5,-1608 4,79 13,-76-8,59 3,287-10,-179-3,-191 3,0 2,-1 0,31 9,-26-5,52 5,362-9,-228-5,1748 2,-1946-1,0 0,0-1,0 0,0-1,0-1,25-10,0-4,38-23,2-2,-27 21,58-17,-71 26,-8 4,0 3,0 0,1 2,60 1,-44 2,58-9,-92 7,1 0,-1-1,0-1,0 0,0-1,0 0,23-16,-2-5,-1-2,-1-1,31-37,53-46,98-92,-1 1,-171 166,-10 8,1 1,2 2,42-24,-35 27,-1 3,-2-2,0-2,-2-1,0-3,37-35,20-38,54-53,-116 128,0 1,2 2,1 1,43-19,23-14,-62 35,-30 16,-1 0,0 0,0-1,-1 0,15-12,16-17,61-41,27-22,-112 84,43-40,2 2,88-56,-65 48,-59 41,1 0,39-21,-52 32,0 0,0-2,-1 1,0-2,12-13,-11 11,1 0,0 1,19-13,44-20,-55 34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30T17:12:49.2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0 439,'1'-4,"-1"0,1 0,0 0,0 0,0 0,0 0,1 0,0 0,0 1,0-1,0 1,0-1,1 1,-1 0,1 0,0 0,0 0,0 0,1 1,-1 0,0-1,6-1,10-6,1 0,0 2,24-7,-13 5,50-23,47-16,-106 43,0 2,43-3,-40 5,0-1,28-7,1-6,1 2,0 3,0 3,70-3,-99 9,0-1,0-1,0-1,-1-2,33-12,31-8,-69 22,-1-2,0 0,0-1,29-18,-25 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C38D5-A5C8-479B-92B0-4D8C42F12B81}" type="datetimeFigureOut">
              <a:rPr lang="en-US" smtClean="0"/>
              <a:t>10/1/2024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E446D-E304-4BE8-A43A-FD354FC20906}" type="slidenum">
              <a:rPr lang="en-US" smtClean="0"/>
              <a:t>‹#›</a:t>
            </a:fld>
            <a:endParaRPr lang="en-US"/>
          </a:p>
        </p:txBody>
      </p:sp>
    </p:spTree>
    <p:extLst>
      <p:ext uri="{BB962C8B-B14F-4D97-AF65-F5344CB8AC3E}">
        <p14:creationId xmlns:p14="http://schemas.microsoft.com/office/powerpoint/2010/main" val="71606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EE446D-E304-4BE8-A43A-FD354FC20906}" type="slidenum">
              <a:rPr lang="en-US" smtClean="0"/>
              <a:t>1</a:t>
            </a:fld>
            <a:endParaRPr lang="en-US"/>
          </a:p>
        </p:txBody>
      </p:sp>
    </p:spTree>
    <p:extLst>
      <p:ext uri="{BB962C8B-B14F-4D97-AF65-F5344CB8AC3E}">
        <p14:creationId xmlns:p14="http://schemas.microsoft.com/office/powerpoint/2010/main" val="941471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Numbers are up to 2020</a:t>
            </a:r>
          </a:p>
        </p:txBody>
      </p:sp>
      <p:sp>
        <p:nvSpPr>
          <p:cNvPr id="4" name="Slide Number Placeholder 3"/>
          <p:cNvSpPr>
            <a:spLocks noGrp="1"/>
          </p:cNvSpPr>
          <p:nvPr>
            <p:ph type="sldNum" sz="quarter" idx="5"/>
          </p:nvPr>
        </p:nvSpPr>
        <p:spPr/>
        <p:txBody>
          <a:bodyPr/>
          <a:lstStyle/>
          <a:p>
            <a:fld id="{3A61DA9E-C313-42D3-B27C-5E00948970F0}" type="slidenum">
              <a:rPr lang="en-US" smtClean="0"/>
              <a:t>11</a:t>
            </a:fld>
            <a:endParaRPr lang="en-US"/>
          </a:p>
        </p:txBody>
      </p:sp>
    </p:spTree>
    <p:extLst>
      <p:ext uri="{BB962C8B-B14F-4D97-AF65-F5344CB8AC3E}">
        <p14:creationId xmlns:p14="http://schemas.microsoft.com/office/powerpoint/2010/main" val="3032865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EE446D-E304-4BE8-A43A-FD354FC20906}" type="slidenum">
              <a:rPr lang="en-US" smtClean="0"/>
              <a:t>12</a:t>
            </a:fld>
            <a:endParaRPr lang="en-US"/>
          </a:p>
        </p:txBody>
      </p:sp>
    </p:spTree>
    <p:extLst>
      <p:ext uri="{BB962C8B-B14F-4D97-AF65-F5344CB8AC3E}">
        <p14:creationId xmlns:p14="http://schemas.microsoft.com/office/powerpoint/2010/main" val="2905030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250"/>
              </a:spcAft>
            </a:pPr>
            <a:r>
              <a:rPr lang="en-US"/>
              <a:t>In the Spring, the LISS held three virtual engagement sessions and three in-person engagement sessions open to the public with the purpose of listening to and collecting thoughts, concerns, and ideas for the plan’s development. </a:t>
            </a:r>
          </a:p>
          <a:p>
            <a:pPr>
              <a:spcBef>
                <a:spcPts val="1000"/>
              </a:spcBef>
              <a:spcAft>
                <a:spcPts val="250"/>
              </a:spcAft>
            </a:pPr>
            <a:endParaRPr lang="en-US"/>
          </a:p>
          <a:p>
            <a:pPr>
              <a:spcBef>
                <a:spcPts val="1000"/>
              </a:spcBef>
              <a:spcAft>
                <a:spcPts val="250"/>
              </a:spcAft>
            </a:pPr>
            <a:r>
              <a:rPr lang="en-US"/>
              <a:t>We will present an overview of the CCMP content and provide instruction on how to submit your comments. </a:t>
            </a:r>
          </a:p>
          <a:p>
            <a:pPr>
              <a:spcBef>
                <a:spcPts val="1000"/>
              </a:spcBef>
              <a:spcAft>
                <a:spcPts val="250"/>
              </a:spcAft>
            </a:pPr>
            <a:endParaRPr lang="en-US"/>
          </a:p>
          <a:p>
            <a:pPr>
              <a:spcBef>
                <a:spcPts val="1000"/>
              </a:spcBef>
              <a:spcAft>
                <a:spcPts val="250"/>
              </a:spcAft>
            </a:pPr>
            <a:r>
              <a:rPr lang="en-US"/>
              <a:t>A few important notes: LISS partners will be presenting information on what you will find in the completed draft plan. Because we are in the 60-day public comment period of the plan, it is important that we receive all public comments in writing. We will leave time for questions at the end of this presentation, but we will not be taking notes on the comments shared during this information sessions. Instead, we will be encouraging you to submit your written comments so we can have a record of them. The LISS will synthesize and publish all of the public comments we receive during this 60-day public comment period and we will publish a response to every public comment. So it’s important that you provide your input in writing to us during this time. </a:t>
            </a:r>
          </a:p>
          <a:p>
            <a:pPr>
              <a:spcBef>
                <a:spcPts val="1000"/>
              </a:spcBef>
              <a:spcAft>
                <a:spcPts val="250"/>
              </a:spcAft>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CEA68157-23B0-4C4F-A294-3E153C658FFE}" type="slidenum">
              <a:rPr lang="en-US" smtClean="0"/>
              <a:t>13</a:t>
            </a:fld>
            <a:endParaRPr lang="en-US"/>
          </a:p>
        </p:txBody>
      </p:sp>
    </p:spTree>
    <p:extLst>
      <p:ext uri="{BB962C8B-B14F-4D97-AF65-F5344CB8AC3E}">
        <p14:creationId xmlns:p14="http://schemas.microsoft.com/office/powerpoint/2010/main" val="1329938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F56CE1E-3F39-4B7E-965B-B5EF9895DCD2}" type="slidenum">
              <a:rPr lang="en-US" smtClean="0"/>
              <a:t>14</a:t>
            </a:fld>
            <a:endParaRPr lang="en-US"/>
          </a:p>
        </p:txBody>
      </p:sp>
    </p:spTree>
    <p:extLst>
      <p:ext uri="{BB962C8B-B14F-4D97-AF65-F5344CB8AC3E}">
        <p14:creationId xmlns:p14="http://schemas.microsoft.com/office/powerpoint/2010/main" val="171753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with an overview of what you will find in the plan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EE446D-E304-4BE8-A43A-FD354FC209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575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Values to guide the operation </a:t>
            </a:r>
            <a:r>
              <a:rPr lang="en-US"/>
              <a:t>and activities of the program.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EE446D-E304-4BE8-A43A-FD354FC209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691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F56CE1E-3F39-4B7E-965B-B5EF9895DCD2}" type="slidenum">
              <a:rPr lang="en-US" smtClean="0"/>
              <a:t>17</a:t>
            </a:fld>
            <a:endParaRPr lang="en-US"/>
          </a:p>
        </p:txBody>
      </p:sp>
    </p:spTree>
    <p:extLst>
      <p:ext uri="{BB962C8B-B14F-4D97-AF65-F5344CB8AC3E}">
        <p14:creationId xmlns:p14="http://schemas.microsoft.com/office/powerpoint/2010/main" val="2903296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F56CE1E-3F39-4B7E-965B-B5EF9895DCD2}" type="slidenum">
              <a:rPr lang="en-US" smtClean="0"/>
              <a:t>18</a:t>
            </a:fld>
            <a:endParaRPr lang="en-US"/>
          </a:p>
        </p:txBody>
      </p:sp>
    </p:spTree>
    <p:extLst>
      <p:ext uri="{BB962C8B-B14F-4D97-AF65-F5344CB8AC3E}">
        <p14:creationId xmlns:p14="http://schemas.microsoft.com/office/powerpoint/2010/main" val="524056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F56CE1E-3F39-4B7E-965B-B5EF9895DCD2}" type="slidenum">
              <a:rPr lang="en-US" smtClean="0"/>
              <a:t>19</a:t>
            </a:fld>
            <a:endParaRPr lang="en-US"/>
          </a:p>
        </p:txBody>
      </p:sp>
    </p:spTree>
    <p:extLst>
      <p:ext uri="{BB962C8B-B14F-4D97-AF65-F5344CB8AC3E}">
        <p14:creationId xmlns:p14="http://schemas.microsoft.com/office/powerpoint/2010/main" val="912277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F56CE1E-3F39-4B7E-965B-B5EF9895DCD2}" type="slidenum">
              <a:rPr lang="en-US" smtClean="0"/>
              <a:t>20</a:t>
            </a:fld>
            <a:endParaRPr lang="en-US"/>
          </a:p>
        </p:txBody>
      </p:sp>
    </p:spTree>
    <p:extLst>
      <p:ext uri="{BB962C8B-B14F-4D97-AF65-F5344CB8AC3E}">
        <p14:creationId xmlns:p14="http://schemas.microsoft.com/office/powerpoint/2010/main" val="981672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started, please note that this webinar will be recorded. Please take a moment to familiarize yourself with the Zoom features that can be used during today’s webinar. This image shows the features available on your Zoom control panel, which is the black bar at the bottom of your zoom window. </a:t>
            </a:r>
            <a:r>
              <a:rPr lang="en-US" b="1"/>
              <a:t>First, if your computer speakers are not working you can switch to phone audio under “audio settings</a:t>
            </a:r>
            <a:r>
              <a:rPr lang="en-US" b="1" i="1"/>
              <a:t>.” </a:t>
            </a:r>
            <a:r>
              <a:rPr lang="en-US" b="1"/>
              <a:t>If you have any other technical difficulties, please use the chat box to message Paola Felix, the “Zoom Host.” </a:t>
            </a:r>
            <a:r>
              <a:rPr lang="en-US" b="1" i="1"/>
              <a:t> [Drop in chat] </a:t>
            </a:r>
            <a:r>
              <a:rPr lang="en-US"/>
              <a:t>You can leave questions for presenters throughout the presentation by clicking on the “Q&amp;A” icon in your control bar, and typing in a question. Panelists will answer selected audience questions after the end of today’s presentation. </a:t>
            </a:r>
          </a:p>
        </p:txBody>
      </p:sp>
      <p:sp>
        <p:nvSpPr>
          <p:cNvPr id="4" name="Slide Number Placeholder 3"/>
          <p:cNvSpPr>
            <a:spLocks noGrp="1"/>
          </p:cNvSpPr>
          <p:nvPr>
            <p:ph type="sldNum" sz="quarter" idx="5"/>
          </p:nvPr>
        </p:nvSpPr>
        <p:spPr/>
        <p:txBody>
          <a:bodyPr/>
          <a:lstStyle/>
          <a:p>
            <a:fld id="{A9EE446D-E304-4BE8-A43A-FD354FC20906}" type="slidenum">
              <a:rPr lang="en-US" smtClean="0"/>
              <a:t>2</a:t>
            </a:fld>
            <a:endParaRPr lang="en-US"/>
          </a:p>
        </p:txBody>
      </p:sp>
    </p:spTree>
    <p:extLst>
      <p:ext uri="{BB962C8B-B14F-4D97-AF65-F5344CB8AC3E}">
        <p14:creationId xmlns:p14="http://schemas.microsoft.com/office/powerpoint/2010/main" val="4153113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F56CE1E-3F39-4B7E-965B-B5EF9895DCD2}" type="slidenum">
              <a:rPr lang="en-US" smtClean="0"/>
              <a:t>21</a:t>
            </a:fld>
            <a:endParaRPr lang="en-US"/>
          </a:p>
        </p:txBody>
      </p:sp>
    </p:spTree>
    <p:extLst>
      <p:ext uri="{BB962C8B-B14F-4D97-AF65-F5344CB8AC3E}">
        <p14:creationId xmlns:p14="http://schemas.microsoft.com/office/powerpoint/2010/main" val="2405365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Has remained virtually the same</a:t>
            </a:r>
          </a:p>
        </p:txBody>
      </p:sp>
      <p:sp>
        <p:nvSpPr>
          <p:cNvPr id="4" name="Slide Number Placeholder 3"/>
          <p:cNvSpPr>
            <a:spLocks noGrp="1"/>
          </p:cNvSpPr>
          <p:nvPr>
            <p:ph type="sldNum" sz="quarter" idx="5"/>
          </p:nvPr>
        </p:nvSpPr>
        <p:spPr/>
        <p:txBody>
          <a:bodyPr/>
          <a:lstStyle/>
          <a:p>
            <a:fld id="{A9EE446D-E304-4BE8-A43A-FD354FC20906}" type="slidenum">
              <a:rPr lang="en-US" smtClean="0"/>
              <a:t>22</a:t>
            </a:fld>
            <a:endParaRPr lang="en-US"/>
          </a:p>
        </p:txBody>
      </p:sp>
    </p:spTree>
    <p:extLst>
      <p:ext uri="{BB962C8B-B14F-4D97-AF65-F5344CB8AC3E}">
        <p14:creationId xmlns:p14="http://schemas.microsoft.com/office/powerpoint/2010/main" val="3954742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i="1">
                <a:effectLst/>
                <a:latin typeface="Times New Roman" panose="02020603050405020304" pitchFamily="18" charset="0"/>
                <a:ea typeface="Yu Gothic Light" panose="020B0300000000000000" pitchFamily="34" charset="-128"/>
                <a:cs typeface="Arial" panose="020B0604020202020204" pitchFamily="34" charset="0"/>
              </a:rPr>
              <a:t>When created, the Management Conference called the partnership the Long Island Sound Study, emphasizing the need to conduct science to better understand how Long Island Sound was impaired and what could be done to restore it. The partnership launched numerous scientific investigations and initiated water quality monitoring programs. The data and information that resulted became the basis for comprehensive restoration efforts. While science is still integral to the program, the Management Conference believes that such studies are in the service of taking action, of coordinated implementation. Therefore, the program is considering changing its name from the Long Island Sound Study to better reflect the commitment to action. Three options are being considered: </a:t>
            </a:r>
            <a:endParaRPr lang="en-US" sz="1800">
              <a:effectLst/>
              <a:latin typeface="Calibri" panose="020F0502020204030204" pitchFamily="34" charset="0"/>
              <a:ea typeface="Yu Mincho" panose="02020400000000000000" pitchFamily="18" charset="-128"/>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i="1">
                <a:effectLst/>
                <a:latin typeface="Times New Roman" panose="02020603050405020304" pitchFamily="18" charset="0"/>
                <a:ea typeface="Yu Gothic Light" panose="020B0300000000000000" pitchFamily="34" charset="-128"/>
                <a:cs typeface="Arial" panose="020B0604020202020204" pitchFamily="34" charset="0"/>
              </a:rPr>
              <a:t>Long Island Sound Estuary Partnership;</a:t>
            </a:r>
            <a:endParaRPr lang="en-US" sz="1800">
              <a:effectLst/>
              <a:latin typeface="Calibri" panose="020F0502020204030204" pitchFamily="34" charset="0"/>
              <a:ea typeface="Yu Mincho" panose="02020400000000000000" pitchFamily="18" charset="-128"/>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i="1">
                <a:effectLst/>
                <a:latin typeface="Times New Roman" panose="02020603050405020304" pitchFamily="18" charset="0"/>
                <a:ea typeface="Yu Gothic Light" panose="020B0300000000000000" pitchFamily="34" charset="-128"/>
                <a:cs typeface="Arial" panose="020B0604020202020204" pitchFamily="34" charset="0"/>
              </a:rPr>
              <a:t>Long Island Sound Restoration Initiative; or</a:t>
            </a:r>
            <a:endParaRPr lang="en-US" sz="1800">
              <a:effectLst/>
              <a:latin typeface="Calibri" panose="020F0502020204030204" pitchFamily="34" charset="0"/>
              <a:ea typeface="Yu Mincho" panose="02020400000000000000" pitchFamily="18" charset="-128"/>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i="1">
                <a:effectLst/>
                <a:latin typeface="Times New Roman" panose="02020603050405020304" pitchFamily="18" charset="0"/>
                <a:ea typeface="Yu Gothic Light" panose="020B0300000000000000" pitchFamily="34" charset="-128"/>
                <a:cs typeface="Arial" panose="020B0604020202020204" pitchFamily="34" charset="0"/>
              </a:rPr>
              <a:t>Long Island Sound Restoration Partnership. </a:t>
            </a:r>
            <a:endParaRPr lang="en-US" sz="180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0"/>
              </a:spcAft>
            </a:pPr>
            <a:r>
              <a:rPr lang="en-US" sz="1800" i="1">
                <a:effectLst/>
                <a:latin typeface="Times New Roman" panose="02020603050405020304" pitchFamily="18" charset="0"/>
                <a:ea typeface="Yu Gothic Light" panose="020B0300000000000000" pitchFamily="34" charset="-128"/>
                <a:cs typeface="Arial" panose="020B0604020202020204" pitchFamily="34" charset="0"/>
              </a:rPr>
              <a:t> </a:t>
            </a:r>
            <a:endParaRPr lang="en-US" sz="180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0"/>
              </a:spcAft>
            </a:pPr>
            <a:r>
              <a:rPr lang="en-US" sz="1800" i="1">
                <a:effectLst/>
                <a:latin typeface="Times New Roman" panose="02020603050405020304" pitchFamily="18" charset="0"/>
                <a:ea typeface="Yu Gothic Light" panose="020B0300000000000000" pitchFamily="34" charset="-128"/>
                <a:cs typeface="Arial" panose="020B0604020202020204" pitchFamily="34" charset="0"/>
              </a:rPr>
              <a:t>The Management Conference will solicit public comment on which of these three options best characterizes the program today as part of the public review of the draft plan, adopting the new name in the final plan to be released in 2025. The new name will be incorporated throughout the new CCMP and will be adopted by the program.</a:t>
            </a:r>
            <a:endParaRPr lang="en-US" sz="1800">
              <a:effectLst/>
              <a:latin typeface="Calibri" panose="020F0502020204030204" pitchFamily="34" charset="0"/>
              <a:ea typeface="Yu Mincho" panose="02020400000000000000" pitchFamily="18" charset="-128"/>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9EE446D-E304-4BE8-A43A-FD354FC20906}" type="slidenum">
              <a:rPr lang="en-US" smtClean="0"/>
              <a:t>23</a:t>
            </a:fld>
            <a:endParaRPr lang="en-US"/>
          </a:p>
        </p:txBody>
      </p:sp>
    </p:spTree>
    <p:extLst>
      <p:ext uri="{BB962C8B-B14F-4D97-AF65-F5344CB8AC3E}">
        <p14:creationId xmlns:p14="http://schemas.microsoft.com/office/powerpoint/2010/main" val="1970857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ERG Facilitator to drop links in the chat </a:t>
            </a:r>
          </a:p>
        </p:txBody>
      </p:sp>
      <p:sp>
        <p:nvSpPr>
          <p:cNvPr id="4" name="Slide Number Placeholder 3"/>
          <p:cNvSpPr>
            <a:spLocks noGrp="1"/>
          </p:cNvSpPr>
          <p:nvPr>
            <p:ph type="sldNum" sz="quarter" idx="5"/>
          </p:nvPr>
        </p:nvSpPr>
        <p:spPr/>
        <p:txBody>
          <a:bodyPr/>
          <a:lstStyle/>
          <a:p>
            <a:fld id="{0F56CE1E-3F39-4B7E-965B-B5EF9895DCD2}" type="slidenum">
              <a:rPr lang="en-US" smtClean="0"/>
              <a:t>24</a:t>
            </a:fld>
            <a:endParaRPr lang="en-US"/>
          </a:p>
        </p:txBody>
      </p:sp>
    </p:spTree>
    <p:extLst>
      <p:ext uri="{BB962C8B-B14F-4D97-AF65-F5344CB8AC3E}">
        <p14:creationId xmlns:p14="http://schemas.microsoft.com/office/powerpoint/2010/main" val="3350684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now entering the Q&amp;A portion of today’s webinar. As a reminder, you may continue to leave questions for presenters by clicking on the “Q&amp;A” icon in your control bar, and typing in a question. Panelists will answer selected audience questions now during this facilitated portion. </a:t>
            </a:r>
          </a:p>
        </p:txBody>
      </p:sp>
      <p:sp>
        <p:nvSpPr>
          <p:cNvPr id="4" name="Slide Number Placeholder 3"/>
          <p:cNvSpPr>
            <a:spLocks noGrp="1"/>
          </p:cNvSpPr>
          <p:nvPr>
            <p:ph type="sldNum" sz="quarter" idx="5"/>
          </p:nvPr>
        </p:nvSpPr>
        <p:spPr/>
        <p:txBody>
          <a:bodyPr/>
          <a:lstStyle/>
          <a:p>
            <a:fld id="{A9EE446D-E304-4BE8-A43A-FD354FC20906}" type="slidenum">
              <a:rPr lang="en-US" smtClean="0"/>
              <a:t>25</a:t>
            </a:fld>
            <a:endParaRPr lang="en-US"/>
          </a:p>
        </p:txBody>
      </p:sp>
    </p:spTree>
    <p:extLst>
      <p:ext uri="{BB962C8B-B14F-4D97-AF65-F5344CB8AC3E}">
        <p14:creationId xmlns:p14="http://schemas.microsoft.com/office/powerpoint/2010/main" val="3274166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EE446D-E304-4BE8-A43A-FD354FC20906}" type="slidenum">
              <a:rPr lang="en-US" smtClean="0"/>
              <a:t>26</a:t>
            </a:fld>
            <a:endParaRPr lang="en-US"/>
          </a:p>
        </p:txBody>
      </p:sp>
    </p:spTree>
    <p:extLst>
      <p:ext uri="{BB962C8B-B14F-4D97-AF65-F5344CB8AC3E}">
        <p14:creationId xmlns:p14="http://schemas.microsoft.com/office/powerpoint/2010/main" val="3983781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ERG Facilitator: </a:t>
            </a:r>
            <a:r>
              <a:rPr lang="en-US" b="0"/>
              <a:t>Thanks again for joining today’s public information webinar about the Long Island Study’s Draft </a:t>
            </a:r>
            <a:r>
              <a:rPr lang="en-US" sz="1200" b="0"/>
              <a:t>Comprehensive Conservation and Management Plan (CCMP). My name is ________, I will be facilitating today’s webinar. As you may know, the draft CCMP is currently open for public comment. During today’s webinar, we will be providing background and guidance to help you all participate in the providing public comment. We will start with background on the Long Island Sound Study, provide background on the purpose and goals of the CCMP, present an overview of draft CCMP contents, and provide instructions for how to provide your feedback on the draft plan by participating in public comment. We will conclude the session with a Q&amp;A session with today’s presenters. As mentioned previously, you may use the Q&amp;A box to ask questions throughout presentations. Select questions will be answered at the end of all presentations. We are not accepting comments or feedback on the draft CCMP during today’s webinar – you will learn more about how to provide comments soon. We are accepting (1) clarifying questions on how to participate in the public comment period or (2) clarifying questions about the draft content of the CCMP. </a:t>
            </a:r>
            <a:endParaRPr lang="en-US" b="0"/>
          </a:p>
        </p:txBody>
      </p:sp>
      <p:sp>
        <p:nvSpPr>
          <p:cNvPr id="4" name="Slide Number Placeholder 3"/>
          <p:cNvSpPr>
            <a:spLocks noGrp="1"/>
          </p:cNvSpPr>
          <p:nvPr>
            <p:ph type="sldNum" sz="quarter" idx="5"/>
          </p:nvPr>
        </p:nvSpPr>
        <p:spPr/>
        <p:txBody>
          <a:bodyPr/>
          <a:lstStyle/>
          <a:p>
            <a:fld id="{A9EE446D-E304-4BE8-A43A-FD354FC20906}" type="slidenum">
              <a:rPr lang="en-US" smtClean="0"/>
              <a:t>3</a:t>
            </a:fld>
            <a:endParaRPr lang="en-US"/>
          </a:p>
        </p:txBody>
      </p:sp>
    </p:spTree>
    <p:extLst>
      <p:ext uri="{BB962C8B-B14F-4D97-AF65-F5344CB8AC3E}">
        <p14:creationId xmlns:p14="http://schemas.microsoft.com/office/powerpoint/2010/main" val="281481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110 miles long, 21 miles at its widest point, and 1300 square mi in area. Over 600 mi of coastline. LIS is an estuary, or a place where salt water and fresh water mix. 90% of FW comes from 3 rivers in CT, the Housatonic, Connecticut and Thames Rivers. [On LI, the Nissequogue is the only river that flows north, we contribute FW through our GW.]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The Sound has openings to the sea at both its western end through its connection with the East River and at its eastern end at the Race.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[SW from Atlantic Ocean through the eastern part of LIS. The East R also is connected to LIS, but the W in this area sloshes back and forth (and is not freshwater...it is SW because it is the connection between NY Harbor and LIS).]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endParaRPr lang="en-US"/>
          </a:p>
        </p:txBody>
      </p:sp>
      <p:sp>
        <p:nvSpPr>
          <p:cNvPr id="4" name="Slide Number Placeholder 3"/>
          <p:cNvSpPr>
            <a:spLocks noGrp="1"/>
          </p:cNvSpPr>
          <p:nvPr>
            <p:ph type="sldNum" sz="quarter" idx="5"/>
          </p:nvPr>
        </p:nvSpPr>
        <p:spPr/>
        <p:txBody>
          <a:bodyPr/>
          <a:lstStyle/>
          <a:p>
            <a:fld id="{E6F49442-D0CE-9E4E-8692-5677973FEC9D}" type="slidenum">
              <a:rPr lang="en-US" smtClean="0"/>
              <a:t>4</a:t>
            </a:fld>
            <a:endParaRPr lang="en-US"/>
          </a:p>
        </p:txBody>
      </p:sp>
    </p:spTree>
    <p:extLst>
      <p:ext uri="{BB962C8B-B14F-4D97-AF65-F5344CB8AC3E}">
        <p14:creationId xmlns:p14="http://schemas.microsoft.com/office/powerpoint/2010/main" val="626910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total, the Long Island Sound watershed (or drainage basin) drains an area of more than 16,000 square miles, covering virtually the entire state of Connecticut, portions of New York, Rhode Island, Massachusetts, Vermont, and New Hampshire as well as a small area at the source of the Connecticut River in Quebec.</a:t>
            </a:r>
          </a:p>
        </p:txBody>
      </p:sp>
      <p:sp>
        <p:nvSpPr>
          <p:cNvPr id="4" name="Slide Number Placeholder 3"/>
          <p:cNvSpPr>
            <a:spLocks noGrp="1"/>
          </p:cNvSpPr>
          <p:nvPr>
            <p:ph type="sldNum" sz="quarter" idx="5"/>
          </p:nvPr>
        </p:nvSpPr>
        <p:spPr/>
        <p:txBody>
          <a:bodyPr/>
          <a:lstStyle/>
          <a:p>
            <a:fld id="{A9EE446D-E304-4BE8-A43A-FD354FC20906}" type="slidenum">
              <a:rPr lang="en-US" smtClean="0"/>
              <a:t>5</a:t>
            </a:fld>
            <a:endParaRPr lang="en-US"/>
          </a:p>
        </p:txBody>
      </p:sp>
    </p:spTree>
    <p:extLst>
      <p:ext uri="{BB962C8B-B14F-4D97-AF65-F5344CB8AC3E}">
        <p14:creationId xmlns:p14="http://schemas.microsoft.com/office/powerpoint/2010/main" val="329631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Mark’s note: </a:t>
            </a:r>
            <a:r>
              <a:rPr lang="en-US" sz="1800" dirty="0">
                <a:effectLst/>
                <a:latin typeface="Segoe UI" panose="020B0502040204020203" pitchFamily="34" charset="0"/>
              </a:rPr>
              <a:t>I propose a new slide three to identify the partners of the program (we have a logo slide) and a simple structure. Who is this LISS? Also be clear to mention that Congress created and authorized the program purpose.</a:t>
            </a:r>
          </a:p>
          <a:p>
            <a:endParaRPr lang="en-US" sz="1800" dirty="0">
              <a:effectLst/>
              <a:latin typeface="Segoe UI" panose="020B0502040204020203" pitchFamily="34" charset="0"/>
            </a:endParaRPr>
          </a:p>
          <a:p>
            <a:pPr>
              <a:lnSpc>
                <a:spcPct val="100000"/>
              </a:lnSpc>
            </a:pPr>
            <a:r>
              <a:rPr lang="en-US" sz="1200" b="0" dirty="0"/>
              <a:t>EPA, New York, and Connecticut formed the </a:t>
            </a:r>
            <a:r>
              <a:rPr lang="en-US" sz="1200" dirty="0"/>
              <a:t>Long Island Sound Study </a:t>
            </a:r>
            <a:r>
              <a:rPr lang="en-US" sz="1200" b="0" dirty="0"/>
              <a:t>(LISS) in 1985, a bi-state partnership consisting of federal and state agencies, user groups, concerned organizations, and individuals dedicated to restoring and protecting the Sound. </a:t>
            </a:r>
            <a:r>
              <a:rPr lang="en-US" b="0" i="0" dirty="0">
                <a:solidFill>
                  <a:srgbClr val="2D2D2D"/>
                </a:solidFill>
                <a:effectLst/>
                <a:latin typeface="Merriweather" panose="00000500000000000000" pitchFamily="2" charset="0"/>
              </a:rPr>
              <a:t>With the Clean Water Act Amendments in 1987, Section 320 of the Act officially established a National Estuary Program. At the request of the states of Connecticut and New York, Long Island Sound was officially designated an Estuary of National Significance under this new program. Congress created this program and authorized the program to carry out the activities listed under Clean Water Act Sections 119 and 320. </a:t>
            </a:r>
          </a:p>
          <a:p>
            <a:pPr>
              <a:lnSpc>
                <a:spcPct val="100000"/>
              </a:lnSpc>
            </a:pPr>
            <a:endParaRPr lang="en-US" b="0" i="0" dirty="0">
              <a:solidFill>
                <a:srgbClr val="2D2D2D"/>
              </a:solidFill>
              <a:effectLst/>
              <a:latin typeface="Merriweather" panose="00000500000000000000" pitchFamily="2" charset="0"/>
            </a:endParaRPr>
          </a:p>
          <a:p>
            <a:pPr>
              <a:lnSpc>
                <a:spcPct val="100000"/>
              </a:lnSpc>
            </a:pPr>
            <a:r>
              <a:rPr lang="en-US" b="0" i="0" dirty="0">
                <a:solidFill>
                  <a:srgbClr val="2D2D2D"/>
                </a:solidFill>
                <a:effectLst/>
                <a:latin typeface="Merriweather" panose="00000500000000000000" pitchFamily="2" charset="0"/>
              </a:rPr>
              <a:t>A Management Conference for the Long Island Sound Study was convened in March of 1988.</a:t>
            </a:r>
            <a:endParaRPr lang="en-US" sz="1200" b="0" dirty="0">
              <a:cs typeface="Calibri"/>
            </a:endParaRPr>
          </a:p>
          <a:p>
            <a:endParaRPr lang="en-US" dirty="0"/>
          </a:p>
        </p:txBody>
      </p:sp>
      <p:sp>
        <p:nvSpPr>
          <p:cNvPr id="4" name="Slide Number Placeholder 3"/>
          <p:cNvSpPr>
            <a:spLocks noGrp="1"/>
          </p:cNvSpPr>
          <p:nvPr>
            <p:ph type="sldNum" sz="quarter" idx="5"/>
          </p:nvPr>
        </p:nvSpPr>
        <p:spPr/>
        <p:txBody>
          <a:bodyPr/>
          <a:lstStyle/>
          <a:p>
            <a:fld id="{A9EE446D-E304-4BE8-A43A-FD354FC20906}" type="slidenum">
              <a:rPr lang="en-US" smtClean="0"/>
              <a:t>6</a:t>
            </a:fld>
            <a:endParaRPr lang="en-US"/>
          </a:p>
        </p:txBody>
      </p:sp>
    </p:spTree>
    <p:extLst>
      <p:ext uri="{BB962C8B-B14F-4D97-AF65-F5344CB8AC3E}">
        <p14:creationId xmlns:p14="http://schemas.microsoft.com/office/powerpoint/2010/main" val="2692821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CT Dept. of Energy and Environmental Protection </a:t>
            </a:r>
          </a:p>
        </p:txBody>
      </p:sp>
      <p:sp>
        <p:nvSpPr>
          <p:cNvPr id="4" name="Slide Number Placeholder 3"/>
          <p:cNvSpPr>
            <a:spLocks noGrp="1"/>
          </p:cNvSpPr>
          <p:nvPr>
            <p:ph type="sldNum" sz="quarter" idx="5"/>
          </p:nvPr>
        </p:nvSpPr>
        <p:spPr/>
        <p:txBody>
          <a:bodyPr/>
          <a:lstStyle/>
          <a:p>
            <a:fld id="{A9EE446D-E304-4BE8-A43A-FD354FC20906}" type="slidenum">
              <a:rPr lang="en-US" smtClean="0"/>
              <a:t>7</a:t>
            </a:fld>
            <a:endParaRPr lang="en-US"/>
          </a:p>
        </p:txBody>
      </p:sp>
    </p:spTree>
    <p:extLst>
      <p:ext uri="{BB962C8B-B14F-4D97-AF65-F5344CB8AC3E}">
        <p14:creationId xmlns:p14="http://schemas.microsoft.com/office/powerpoint/2010/main" val="227972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mentioning that:</a:t>
            </a:r>
          </a:p>
          <a:p>
            <a:pPr marL="342900" indent="-342900">
              <a:spcBef>
                <a:spcPts val="1000"/>
              </a:spcBef>
              <a:spcAft>
                <a:spcPts val="250"/>
              </a:spcAft>
              <a:buFont typeface="Arial,Sans-Serif"/>
              <a:buChar char="•"/>
            </a:pPr>
            <a:r>
              <a:rPr lang="en-US"/>
              <a:t>LISS is a bi-state partnership consisting of federal and state agencies, user groups, concerned organizations, and individuals dedicated to restoring and caring for the Sound and its watershed. </a:t>
            </a:r>
            <a:endParaRPr lang="en-US">
              <a:cs typeface="Calibri"/>
            </a:endParaRPr>
          </a:p>
          <a:p>
            <a:pPr marL="342900" indent="-342900">
              <a:spcBef>
                <a:spcPts val="1000"/>
              </a:spcBef>
              <a:spcAft>
                <a:spcPts val="250"/>
              </a:spcAft>
              <a:buFont typeface="Arial,Sans-Serif"/>
              <a:buChar char="•"/>
            </a:pPr>
            <a:r>
              <a:rPr lang="en-US"/>
              <a:t>Address your organization's relationship to LISS </a:t>
            </a:r>
          </a:p>
          <a:p>
            <a:pPr marL="342900" indent="-342900">
              <a:spcBef>
                <a:spcPts val="1000"/>
              </a:spcBef>
              <a:spcAft>
                <a:spcPts val="250"/>
              </a:spcAft>
              <a:buFont typeface="Arial,Sans-Serif"/>
              <a:buChar char="•"/>
            </a:pPr>
            <a:r>
              <a:rPr lang="en-US"/>
              <a:t>The CCMP addresses areas such as: water quality, habitat and wildlife conservation, coastal resiliency, and environmental stewardship and education. </a:t>
            </a:r>
          </a:p>
          <a:p>
            <a:pPr marL="342900" indent="-342900">
              <a:spcBef>
                <a:spcPts val="1000"/>
              </a:spcBef>
              <a:spcAft>
                <a:spcPts val="250"/>
              </a:spcAft>
              <a:buFont typeface="Arial,Sans-Serif"/>
              <a:buChar char="•"/>
            </a:pPr>
            <a:r>
              <a:rPr lang="en-US"/>
              <a:t>Some of the work LISS does on the ground as relevant to your audience: habitat restoration, environmental education, water quality monitoring, green infrastructure installations, assistance with resilience planning, etc. </a:t>
            </a:r>
            <a:endParaRPr lang="en-US">
              <a:cs typeface="Calibri"/>
            </a:endParaRPr>
          </a:p>
        </p:txBody>
      </p:sp>
      <p:sp>
        <p:nvSpPr>
          <p:cNvPr id="4" name="Slide Number Placeholder 3"/>
          <p:cNvSpPr>
            <a:spLocks noGrp="1"/>
          </p:cNvSpPr>
          <p:nvPr>
            <p:ph type="sldNum" sz="quarter" idx="5"/>
          </p:nvPr>
        </p:nvSpPr>
        <p:spPr/>
        <p:txBody>
          <a:bodyPr/>
          <a:lstStyle/>
          <a:p>
            <a:fld id="{CEA68157-23B0-4C4F-A294-3E153C658FFE}" type="slidenum">
              <a:rPr lang="en-US" smtClean="0"/>
              <a:t>9</a:t>
            </a:fld>
            <a:endParaRPr lang="en-US"/>
          </a:p>
        </p:txBody>
      </p:sp>
    </p:spTree>
    <p:extLst>
      <p:ext uri="{BB962C8B-B14F-4D97-AF65-F5344CB8AC3E}">
        <p14:creationId xmlns:p14="http://schemas.microsoft.com/office/powerpoint/2010/main" val="2253470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2015 Comprehensive Conservation and Management Plan sets the course for the next 20 years, with 20 ecosystem targets to achieve. Maintained emphasis on water quality and habitat protection and restoration and added emphasis on public involvement and engagement, climate resiliency and environmental justice. </a:t>
            </a:r>
          </a:p>
          <a:p>
            <a:endParaRPr lang="en-US"/>
          </a:p>
        </p:txBody>
      </p:sp>
      <p:sp>
        <p:nvSpPr>
          <p:cNvPr id="4" name="Slide Number Placeholder 3"/>
          <p:cNvSpPr>
            <a:spLocks noGrp="1"/>
          </p:cNvSpPr>
          <p:nvPr>
            <p:ph type="sldNum" sz="quarter" idx="5"/>
          </p:nvPr>
        </p:nvSpPr>
        <p:spPr/>
        <p:txBody>
          <a:bodyPr/>
          <a:lstStyle/>
          <a:p>
            <a:fld id="{3A61DA9E-C313-42D3-B27C-5E00948970F0}" type="slidenum">
              <a:rPr lang="en-US" smtClean="0"/>
              <a:t>10</a:t>
            </a:fld>
            <a:endParaRPr lang="en-US"/>
          </a:p>
        </p:txBody>
      </p:sp>
    </p:spTree>
    <p:extLst>
      <p:ext uri="{BB962C8B-B14F-4D97-AF65-F5344CB8AC3E}">
        <p14:creationId xmlns:p14="http://schemas.microsoft.com/office/powerpoint/2010/main" val="2425034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Mai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43CF1BA-9D59-9444-8927-DCAEC13B97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674"/>
            <a:ext cx="9144000" cy="878417"/>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A2FB6AD1-1427-DA48-B2EC-61B4DDAFD4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088" y="282647"/>
            <a:ext cx="2133452" cy="307777"/>
          </a:xfrm>
          <a:prstGeom prst="rect">
            <a:avLst/>
          </a:prstGeom>
        </p:spPr>
      </p:pic>
      <p:sp>
        <p:nvSpPr>
          <p:cNvPr id="8" name="Holder 2">
            <a:extLst>
              <a:ext uri="{FF2B5EF4-FFF2-40B4-BE49-F238E27FC236}">
                <a16:creationId xmlns:a16="http://schemas.microsoft.com/office/drawing/2014/main" id="{4572B2A3-3332-B945-823D-570691E7F8C2}"/>
              </a:ext>
            </a:extLst>
          </p:cNvPr>
          <p:cNvSpPr>
            <a:spLocks noGrp="1"/>
          </p:cNvSpPr>
          <p:nvPr>
            <p:ph type="title"/>
          </p:nvPr>
        </p:nvSpPr>
        <p:spPr>
          <a:xfrm>
            <a:off x="445458" y="1239960"/>
            <a:ext cx="8253082" cy="512961"/>
          </a:xfrm>
        </p:spPr>
        <p:txBody>
          <a:bodyPr lIns="0" tIns="0" rIns="0" bIns="0"/>
          <a:lstStyle>
            <a:lvl1pPr>
              <a:lnSpc>
                <a:spcPts val="4000"/>
              </a:lnSpc>
              <a:defRPr sz="3500" b="0" i="0" u="none">
                <a:solidFill>
                  <a:srgbClr val="404040"/>
                </a:solidFill>
                <a:latin typeface="Calibri Light"/>
                <a:cs typeface="Calibri Light"/>
              </a:defRPr>
            </a:lvl1pPr>
          </a:lstStyle>
          <a:p>
            <a:endParaRPr/>
          </a:p>
        </p:txBody>
      </p:sp>
      <p:sp>
        <p:nvSpPr>
          <p:cNvPr id="11" name="Text Placeholder 4">
            <a:extLst>
              <a:ext uri="{FF2B5EF4-FFF2-40B4-BE49-F238E27FC236}">
                <a16:creationId xmlns:a16="http://schemas.microsoft.com/office/drawing/2014/main" id="{D42329D5-8904-6641-8BAB-D13691DACDFC}"/>
              </a:ext>
            </a:extLst>
          </p:cNvPr>
          <p:cNvSpPr>
            <a:spLocks noGrp="1"/>
          </p:cNvSpPr>
          <p:nvPr>
            <p:ph type="body" sz="quarter" idx="10"/>
          </p:nvPr>
        </p:nvSpPr>
        <p:spPr>
          <a:xfrm>
            <a:off x="445458" y="2095501"/>
            <a:ext cx="8233029" cy="1352934"/>
          </a:xfrm>
        </p:spPr>
        <p:txBody>
          <a:bodyPr/>
          <a:lstStyle>
            <a:lvl1pPr marL="0" indent="0">
              <a:lnSpc>
                <a:spcPts val="2333"/>
              </a:lnSpc>
              <a:spcAft>
                <a:spcPts val="250"/>
              </a:spcAft>
              <a:buFont typeface="+mj-lt"/>
              <a:buNone/>
              <a:defRPr sz="2167" b="1">
                <a:solidFill>
                  <a:srgbClr val="0070C0"/>
                </a:solidFill>
              </a:defRPr>
            </a:lvl1pPr>
            <a:lvl2pPr marL="0" indent="0">
              <a:lnSpc>
                <a:spcPts val="2333"/>
              </a:lnSpc>
              <a:spcAft>
                <a:spcPts val="0"/>
              </a:spcAft>
              <a:buFontTx/>
              <a:buNone/>
              <a:defRPr sz="2000" b="0">
                <a:solidFill>
                  <a:srgbClr val="404040"/>
                </a:solidFill>
              </a:defRPr>
            </a:lvl2pPr>
            <a:lvl3pPr marL="304788" indent="0">
              <a:buFontTx/>
              <a:buNone/>
              <a:defRPr sz="1500" b="0">
                <a:solidFill>
                  <a:srgbClr val="404040"/>
                </a:solidFill>
              </a:defRPr>
            </a:lvl3pPr>
            <a:lvl4pPr marL="1142954" indent="0">
              <a:buFontTx/>
              <a:buNone/>
              <a:defRPr>
                <a:solidFill>
                  <a:srgbClr val="404040"/>
                </a:solidFill>
              </a:defRPr>
            </a:lvl4pPr>
            <a:lvl5pPr marL="1523939" indent="0">
              <a:buFontTx/>
              <a:buNone/>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object 25">
            <a:extLst>
              <a:ext uri="{FF2B5EF4-FFF2-40B4-BE49-F238E27FC236}">
                <a16:creationId xmlns:a16="http://schemas.microsoft.com/office/drawing/2014/main" id="{82D73448-284F-C446-A630-1E269EF8ACA9}"/>
              </a:ext>
            </a:extLst>
          </p:cNvPr>
          <p:cNvSpPr/>
          <p:nvPr userDrawn="1"/>
        </p:nvSpPr>
        <p:spPr>
          <a:xfrm>
            <a:off x="476250" y="6413500"/>
            <a:ext cx="8195733" cy="0"/>
          </a:xfrm>
          <a:custGeom>
            <a:avLst/>
            <a:gdLst/>
            <a:ahLst/>
            <a:cxnLst/>
            <a:rect l="l" t="t" r="r" b="b"/>
            <a:pathLst>
              <a:path w="9834880">
                <a:moveTo>
                  <a:pt x="0" y="0"/>
                </a:moveTo>
                <a:lnTo>
                  <a:pt x="9834372" y="0"/>
                </a:lnTo>
              </a:path>
            </a:pathLst>
          </a:custGeom>
          <a:ln w="3175">
            <a:solidFill>
              <a:srgbClr val="4698C8"/>
            </a:solidFill>
          </a:ln>
        </p:spPr>
        <p:txBody>
          <a:bodyPr wrap="square" lIns="0" tIns="0" rIns="0" bIns="0" rtlCol="0"/>
          <a:lstStyle/>
          <a:p>
            <a:endParaRPr sz="1500"/>
          </a:p>
        </p:txBody>
      </p:sp>
      <p:sp>
        <p:nvSpPr>
          <p:cNvPr id="14" name="object 27">
            <a:extLst>
              <a:ext uri="{FF2B5EF4-FFF2-40B4-BE49-F238E27FC236}">
                <a16:creationId xmlns:a16="http://schemas.microsoft.com/office/drawing/2014/main" id="{80F7339A-B88F-1B49-A698-AEAEDC0DCC43}"/>
              </a:ext>
            </a:extLst>
          </p:cNvPr>
          <p:cNvSpPr txBox="1"/>
          <p:nvPr userDrawn="1"/>
        </p:nvSpPr>
        <p:spPr>
          <a:xfrm>
            <a:off x="469477" y="6492028"/>
            <a:ext cx="2705523" cy="120760"/>
          </a:xfrm>
          <a:prstGeom prst="rect">
            <a:avLst/>
          </a:prstGeom>
        </p:spPr>
        <p:txBody>
          <a:bodyPr vert="horz" wrap="square" lIns="0" tIns="5292" rIns="0" bIns="0" rtlCol="0">
            <a:spAutoFit/>
          </a:bodyPr>
          <a:lstStyle/>
          <a:p>
            <a:pPr marL="10583">
              <a:lnSpc>
                <a:spcPct val="100000"/>
              </a:lnSpc>
              <a:spcBef>
                <a:spcPts val="42"/>
              </a:spcBef>
            </a:pPr>
            <a:r>
              <a:rPr lang="en-US" sz="750" spc="21">
                <a:solidFill>
                  <a:srgbClr val="808285"/>
                </a:solidFill>
                <a:latin typeface="Calibri"/>
                <a:cs typeface="Calibri"/>
              </a:rPr>
              <a:t>Long Island Sound: An Estuary of National Significance</a:t>
            </a:r>
            <a:endParaRPr sz="750">
              <a:latin typeface="Calibri"/>
              <a:cs typeface="Calibri"/>
            </a:endParaRPr>
          </a:p>
        </p:txBody>
      </p:sp>
      <p:sp>
        <p:nvSpPr>
          <p:cNvPr id="17" name="object 28">
            <a:extLst>
              <a:ext uri="{FF2B5EF4-FFF2-40B4-BE49-F238E27FC236}">
                <a16:creationId xmlns:a16="http://schemas.microsoft.com/office/drawing/2014/main" id="{B81AFE22-6591-6A48-B246-0C83ECB6BC3F}"/>
              </a:ext>
            </a:extLst>
          </p:cNvPr>
          <p:cNvSpPr txBox="1"/>
          <p:nvPr userDrawn="1"/>
        </p:nvSpPr>
        <p:spPr>
          <a:xfrm>
            <a:off x="8382001" y="6492028"/>
            <a:ext cx="296544" cy="133583"/>
          </a:xfrm>
          <a:prstGeom prst="rect">
            <a:avLst/>
          </a:prstGeom>
        </p:spPr>
        <p:txBody>
          <a:bodyPr vert="horz" wrap="square" lIns="0" tIns="5292" rIns="0" bIns="0" rtlCol="0">
            <a:spAutoFit/>
          </a:bodyPr>
          <a:lstStyle/>
          <a:p>
            <a:pPr marL="10583" algn="r">
              <a:lnSpc>
                <a:spcPct val="100000"/>
              </a:lnSpc>
              <a:spcBef>
                <a:spcPts val="42"/>
              </a:spcBef>
            </a:pPr>
            <a:fld id="{8AE7828D-C4CE-0549-B074-8CAA67313595}" type="slidenum">
              <a:rPr lang="en-US" sz="833" spc="4" smtClean="0">
                <a:solidFill>
                  <a:srgbClr val="808285"/>
                </a:solidFill>
                <a:latin typeface="Calibri"/>
                <a:cs typeface="Calibri"/>
              </a:rPr>
              <a:pPr marL="10583" algn="r">
                <a:lnSpc>
                  <a:spcPct val="100000"/>
                </a:lnSpc>
                <a:spcBef>
                  <a:spcPts val="42"/>
                </a:spcBef>
              </a:pPr>
              <a:t>‹#›</a:t>
            </a:fld>
            <a:endParaRPr sz="833">
              <a:latin typeface="Calibri"/>
              <a:cs typeface="Calibri"/>
            </a:endParaRPr>
          </a:p>
        </p:txBody>
      </p:sp>
      <p:sp>
        <p:nvSpPr>
          <p:cNvPr id="3" name="Content Placeholder 2">
            <a:extLst>
              <a:ext uri="{FF2B5EF4-FFF2-40B4-BE49-F238E27FC236}">
                <a16:creationId xmlns:a16="http://schemas.microsoft.com/office/drawing/2014/main" id="{58FB006D-C361-A245-AAE1-B90590EFD437}"/>
              </a:ext>
            </a:extLst>
          </p:cNvPr>
          <p:cNvSpPr>
            <a:spLocks noGrp="1"/>
          </p:cNvSpPr>
          <p:nvPr>
            <p:ph sz="quarter" idx="11" hasCustomPrompt="1"/>
          </p:nvPr>
        </p:nvSpPr>
        <p:spPr>
          <a:xfrm>
            <a:off x="445823" y="271418"/>
            <a:ext cx="4951677" cy="307777"/>
          </a:xfrm>
        </p:spPr>
        <p:txBody>
          <a:bodyPr anchor="ctr"/>
          <a:lstStyle>
            <a:lvl1pPr>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TITLE</a:t>
            </a:r>
          </a:p>
        </p:txBody>
      </p:sp>
    </p:spTree>
    <p:extLst>
      <p:ext uri="{BB962C8B-B14F-4D97-AF65-F5344CB8AC3E}">
        <p14:creationId xmlns:p14="http://schemas.microsoft.com/office/powerpoint/2010/main" val="5873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F1DBA0-2B21-4B9E-8399-BDE3F9EC2FE2}"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F3E84-AB83-4CD0-9BBF-CF88A4EA6705}" type="slidenum">
              <a:rPr lang="en-US" smtClean="0"/>
              <a:t>‹#›</a:t>
            </a:fld>
            <a:endParaRPr lang="en-US"/>
          </a:p>
        </p:txBody>
      </p:sp>
    </p:spTree>
    <p:extLst>
      <p:ext uri="{BB962C8B-B14F-4D97-AF65-F5344CB8AC3E}">
        <p14:creationId xmlns:p14="http://schemas.microsoft.com/office/powerpoint/2010/main" val="1355232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F1DBA0-2B21-4B9E-8399-BDE3F9EC2FE2}"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F3E84-AB83-4CD0-9BBF-CF88A4EA6705}" type="slidenum">
              <a:rPr lang="en-US" smtClean="0"/>
              <a:t>‹#›</a:t>
            </a:fld>
            <a:endParaRPr lang="en-US"/>
          </a:p>
        </p:txBody>
      </p:sp>
    </p:spTree>
    <p:extLst>
      <p:ext uri="{BB962C8B-B14F-4D97-AF65-F5344CB8AC3E}">
        <p14:creationId xmlns:p14="http://schemas.microsoft.com/office/powerpoint/2010/main" val="3827648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F1DBA0-2B21-4B9E-8399-BDE3F9EC2FE2}"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2F3E84-AB83-4CD0-9BBF-CF88A4EA6705}" type="slidenum">
              <a:rPr lang="en-US" smtClean="0"/>
              <a:t>‹#›</a:t>
            </a:fld>
            <a:endParaRPr lang="en-US"/>
          </a:p>
        </p:txBody>
      </p:sp>
    </p:spTree>
    <p:extLst>
      <p:ext uri="{BB962C8B-B14F-4D97-AF65-F5344CB8AC3E}">
        <p14:creationId xmlns:p14="http://schemas.microsoft.com/office/powerpoint/2010/main" val="3146170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F1DBA0-2B21-4B9E-8399-BDE3F9EC2FE2}"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2F3E84-AB83-4CD0-9BBF-CF88A4EA6705}" type="slidenum">
              <a:rPr lang="en-US" smtClean="0"/>
              <a:t>‹#›</a:t>
            </a:fld>
            <a:endParaRPr lang="en-US"/>
          </a:p>
        </p:txBody>
      </p:sp>
    </p:spTree>
    <p:extLst>
      <p:ext uri="{BB962C8B-B14F-4D97-AF65-F5344CB8AC3E}">
        <p14:creationId xmlns:p14="http://schemas.microsoft.com/office/powerpoint/2010/main" val="3175943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F1DBA0-2B21-4B9E-8399-BDE3F9EC2FE2}"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2F3E84-AB83-4CD0-9BBF-CF88A4EA6705}" type="slidenum">
              <a:rPr lang="en-US" smtClean="0"/>
              <a:t>‹#›</a:t>
            </a:fld>
            <a:endParaRPr lang="en-US"/>
          </a:p>
        </p:txBody>
      </p:sp>
    </p:spTree>
    <p:extLst>
      <p:ext uri="{BB962C8B-B14F-4D97-AF65-F5344CB8AC3E}">
        <p14:creationId xmlns:p14="http://schemas.microsoft.com/office/powerpoint/2010/main" val="3623184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1DBA0-2B21-4B9E-8399-BDE3F9EC2FE2}"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F3E84-AB83-4CD0-9BBF-CF88A4EA6705}" type="slidenum">
              <a:rPr lang="en-US" smtClean="0"/>
              <a:t>‹#›</a:t>
            </a:fld>
            <a:endParaRPr lang="en-US"/>
          </a:p>
        </p:txBody>
      </p:sp>
    </p:spTree>
    <p:extLst>
      <p:ext uri="{BB962C8B-B14F-4D97-AF65-F5344CB8AC3E}">
        <p14:creationId xmlns:p14="http://schemas.microsoft.com/office/powerpoint/2010/main" val="3395010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F1DBA0-2B21-4B9E-8399-BDE3F9EC2FE2}"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F3E84-AB83-4CD0-9BBF-CF88A4EA6705}" type="slidenum">
              <a:rPr lang="en-US" smtClean="0"/>
              <a:t>‹#›</a:t>
            </a:fld>
            <a:endParaRPr lang="en-US"/>
          </a:p>
        </p:txBody>
      </p:sp>
    </p:spTree>
    <p:extLst>
      <p:ext uri="{BB962C8B-B14F-4D97-AF65-F5344CB8AC3E}">
        <p14:creationId xmlns:p14="http://schemas.microsoft.com/office/powerpoint/2010/main" val="3894769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1DBA0-2B21-4B9E-8399-BDE3F9EC2FE2}"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F3E84-AB83-4CD0-9BBF-CF88A4EA6705}" type="slidenum">
              <a:rPr lang="en-US" smtClean="0"/>
              <a:t>‹#›</a:t>
            </a:fld>
            <a:endParaRPr lang="en-US"/>
          </a:p>
        </p:txBody>
      </p:sp>
    </p:spTree>
    <p:extLst>
      <p:ext uri="{BB962C8B-B14F-4D97-AF65-F5344CB8AC3E}">
        <p14:creationId xmlns:p14="http://schemas.microsoft.com/office/powerpoint/2010/main" val="2009981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1DBA0-2B21-4B9E-8399-BDE3F9EC2FE2}"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F3E84-AB83-4CD0-9BBF-CF88A4EA6705}" type="slidenum">
              <a:rPr lang="en-US" smtClean="0"/>
              <a:t>‹#›</a:t>
            </a:fld>
            <a:endParaRPr lang="en-US"/>
          </a:p>
        </p:txBody>
      </p:sp>
    </p:spTree>
    <p:extLst>
      <p:ext uri="{BB962C8B-B14F-4D97-AF65-F5344CB8AC3E}">
        <p14:creationId xmlns:p14="http://schemas.microsoft.com/office/powerpoint/2010/main" val="189889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ver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EC24D20-288D-BC47-8FEB-C56592E13758}"/>
              </a:ext>
            </a:extLst>
          </p:cNvPr>
          <p:cNvSpPr>
            <a:spLocks noGrp="1"/>
          </p:cNvSpPr>
          <p:nvPr>
            <p:ph type="pic" sz="quarter" idx="10" hasCustomPrompt="1"/>
          </p:nvPr>
        </p:nvSpPr>
        <p:spPr>
          <a:xfrm>
            <a:off x="-2539" y="874296"/>
            <a:ext cx="9146540" cy="3380205"/>
          </a:xfrm>
        </p:spPr>
        <p:txBody>
          <a:bodyPr/>
          <a:lstStyle/>
          <a:p>
            <a:r>
              <a:rPr lang="en-US"/>
              <a:t>Click photo icon to place photo</a:t>
            </a:r>
          </a:p>
        </p:txBody>
      </p:sp>
      <p:sp>
        <p:nvSpPr>
          <p:cNvPr id="6" name="Rectangle 5">
            <a:extLst>
              <a:ext uri="{FF2B5EF4-FFF2-40B4-BE49-F238E27FC236}">
                <a16:creationId xmlns:a16="http://schemas.microsoft.com/office/drawing/2014/main" id="{8A222BF9-5BC0-AF4C-8601-FC0A709AC020}"/>
              </a:ext>
            </a:extLst>
          </p:cNvPr>
          <p:cNvSpPr/>
          <p:nvPr userDrawn="1"/>
        </p:nvSpPr>
        <p:spPr>
          <a:xfrm>
            <a:off x="-2539" y="4254500"/>
            <a:ext cx="9146540" cy="2603500"/>
          </a:xfrm>
          <a:prstGeom prst="rect">
            <a:avLst/>
          </a:prstGeom>
          <a:gradFill>
            <a:gsLst>
              <a:gs pos="0">
                <a:srgbClr val="133362"/>
              </a:gs>
              <a:gs pos="100000">
                <a:srgbClr val="2D6595"/>
              </a:gs>
            </a:gsLst>
            <a:lin ang="5400000" scaled="1"/>
          </a:gra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B2ABDF18-BAB5-5042-90A7-A75236B60581}"/>
              </a:ext>
            </a:extLst>
          </p:cNvPr>
          <p:cNvSpPr>
            <a:spLocks noGrp="1"/>
          </p:cNvSpPr>
          <p:nvPr>
            <p:ph type="title" hasCustomPrompt="1"/>
          </p:nvPr>
        </p:nvSpPr>
        <p:spPr>
          <a:xfrm>
            <a:off x="475154" y="4651525"/>
            <a:ext cx="7174516" cy="1253976"/>
          </a:xfrm>
        </p:spPr>
        <p:txBody>
          <a:bodyPr/>
          <a:lstStyle>
            <a:lvl1pPr algn="l">
              <a:lnSpc>
                <a:spcPts val="4833"/>
              </a:lnSpc>
              <a:defRPr sz="5000" b="1" i="0" u="none">
                <a:solidFill>
                  <a:schemeClr val="bg1"/>
                </a:solidFill>
                <a:latin typeface="Calibri" panose="020F0502020204030204" pitchFamily="34" charset="0"/>
                <a:cs typeface="Calibri" panose="020F0502020204030204" pitchFamily="34" charset="0"/>
              </a:defRPr>
            </a:lvl1pPr>
          </a:lstStyle>
          <a:p>
            <a:r>
              <a:rPr lang="en-US"/>
              <a:t>Click to add Title here</a:t>
            </a:r>
            <a:br>
              <a:rPr lang="en-US"/>
            </a:br>
            <a:r>
              <a:rPr lang="en-US"/>
              <a:t>Click to add Title here</a:t>
            </a:r>
          </a:p>
        </p:txBody>
      </p:sp>
      <p:sp>
        <p:nvSpPr>
          <p:cNvPr id="5" name="Text Placeholder 4">
            <a:extLst>
              <a:ext uri="{FF2B5EF4-FFF2-40B4-BE49-F238E27FC236}">
                <a16:creationId xmlns:a16="http://schemas.microsoft.com/office/drawing/2014/main" id="{A02B954B-775F-004C-AC5B-1618B5C3DD0F}"/>
              </a:ext>
            </a:extLst>
          </p:cNvPr>
          <p:cNvSpPr>
            <a:spLocks noGrp="1"/>
          </p:cNvSpPr>
          <p:nvPr>
            <p:ph type="body" sz="quarter" idx="11" hasCustomPrompt="1"/>
          </p:nvPr>
        </p:nvSpPr>
        <p:spPr>
          <a:xfrm>
            <a:off x="475155" y="5964041"/>
            <a:ext cx="8191150" cy="512961"/>
          </a:xfrm>
        </p:spPr>
        <p:txBody>
          <a:bodyPr anchor="b"/>
          <a:lstStyle>
            <a:lvl1pPr marL="0" marR="0" indent="0" algn="l" defTabSz="761970" eaLnBrk="1" fontAlgn="auto" latinLnBrk="0" hangingPunct="1">
              <a:lnSpc>
                <a:spcPts val="2000"/>
              </a:lnSpc>
              <a:spcBef>
                <a:spcPts val="0"/>
              </a:spcBef>
              <a:spcAft>
                <a:spcPts val="0"/>
              </a:spcAft>
              <a:buClrTx/>
              <a:buSzTx/>
              <a:buFontTx/>
              <a:buNone/>
              <a:tabLst/>
              <a:defRPr sz="1833" b="0" i="0">
                <a:solidFill>
                  <a:schemeClr val="bg1"/>
                </a:solidFill>
                <a:latin typeface="Calibri Light" panose="020F0302020204030204" pitchFamily="34" charset="0"/>
                <a:cs typeface="Calibri Light" panose="020F0302020204030204" pitchFamily="34" charset="0"/>
              </a:defRPr>
            </a:lvl1pPr>
          </a:lstStyle>
          <a:p>
            <a:pPr lvl="0"/>
            <a:r>
              <a:rPr lang="en-US"/>
              <a:t>Click to add presenter name </a:t>
            </a:r>
            <a:br>
              <a:rPr lang="en-US"/>
            </a:br>
            <a:r>
              <a:rPr lang="en-US"/>
              <a:t>and supporting information</a:t>
            </a:r>
          </a:p>
        </p:txBody>
      </p:sp>
      <p:pic>
        <p:nvPicPr>
          <p:cNvPr id="8" name="Picture 7">
            <a:extLst>
              <a:ext uri="{FF2B5EF4-FFF2-40B4-BE49-F238E27FC236}">
                <a16:creationId xmlns:a16="http://schemas.microsoft.com/office/drawing/2014/main" id="{A9287433-9E65-2E43-93DD-A6D71ABC21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40" y="-2674"/>
            <a:ext cx="9146540" cy="878417"/>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B08D75F4-CCA8-B74E-8A08-B8A45DAD99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5154" y="232970"/>
            <a:ext cx="2812110" cy="405682"/>
          </a:xfrm>
          <a:prstGeom prst="rect">
            <a:avLst/>
          </a:prstGeom>
        </p:spPr>
      </p:pic>
    </p:spTree>
    <p:extLst>
      <p:ext uri="{BB962C8B-B14F-4D97-AF65-F5344CB8AC3E}">
        <p14:creationId xmlns:p14="http://schemas.microsoft.com/office/powerpoint/2010/main" val="249072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222BF9-5BC0-AF4C-8601-FC0A709AC020}"/>
              </a:ext>
            </a:extLst>
          </p:cNvPr>
          <p:cNvSpPr/>
          <p:nvPr userDrawn="1"/>
        </p:nvSpPr>
        <p:spPr>
          <a:xfrm>
            <a:off x="-2539" y="0"/>
            <a:ext cx="4574539" cy="6857992"/>
          </a:xfrm>
          <a:prstGeom prst="rect">
            <a:avLst/>
          </a:prstGeom>
          <a:gradFill>
            <a:gsLst>
              <a:gs pos="25000">
                <a:srgbClr val="133362"/>
              </a:gs>
              <a:gs pos="100000">
                <a:srgbClr val="4698C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B2ABDF18-BAB5-5042-90A7-A75236B60581}"/>
              </a:ext>
            </a:extLst>
          </p:cNvPr>
          <p:cNvSpPr>
            <a:spLocks noGrp="1"/>
          </p:cNvSpPr>
          <p:nvPr>
            <p:ph type="title" hasCustomPrompt="1"/>
          </p:nvPr>
        </p:nvSpPr>
        <p:spPr>
          <a:xfrm>
            <a:off x="445458" y="2462706"/>
            <a:ext cx="3555042" cy="1932580"/>
          </a:xfrm>
        </p:spPr>
        <p:txBody>
          <a:bodyPr anchor="ctr"/>
          <a:lstStyle>
            <a:lvl1pPr>
              <a:lnSpc>
                <a:spcPts val="5000"/>
              </a:lnSpc>
              <a:defRPr sz="5000" b="1" i="0" u="none">
                <a:solidFill>
                  <a:schemeClr val="bg1"/>
                </a:solidFill>
                <a:latin typeface="Calibri" panose="020F0502020204030204" pitchFamily="34" charset="0"/>
                <a:cs typeface="Calibri" panose="020F0502020204030204" pitchFamily="34" charset="0"/>
              </a:defRPr>
            </a:lvl1pPr>
          </a:lstStyle>
          <a:p>
            <a:r>
              <a:rPr lang="en-US"/>
              <a:t>Click to add </a:t>
            </a:r>
            <a:r>
              <a:rPr lang="en-US" err="1"/>
              <a:t>PresentationTitle</a:t>
            </a:r>
            <a:r>
              <a:rPr lang="en-US"/>
              <a:t> here</a:t>
            </a:r>
          </a:p>
        </p:txBody>
      </p:sp>
      <p:pic>
        <p:nvPicPr>
          <p:cNvPr id="7" name="Picture 6" descr="Text&#10;&#10;Description automatically generated with medium confidence">
            <a:extLst>
              <a:ext uri="{FF2B5EF4-FFF2-40B4-BE49-F238E27FC236}">
                <a16:creationId xmlns:a16="http://schemas.microsoft.com/office/drawing/2014/main" id="{0ABB87B6-E5E8-7B4E-B88D-0FD72FC21B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0731" y="845565"/>
            <a:ext cx="2674208" cy="385788"/>
          </a:xfrm>
          <a:prstGeom prst="rect">
            <a:avLst/>
          </a:prstGeom>
        </p:spPr>
      </p:pic>
      <p:sp>
        <p:nvSpPr>
          <p:cNvPr id="12" name="Text Placeholder 11">
            <a:extLst>
              <a:ext uri="{FF2B5EF4-FFF2-40B4-BE49-F238E27FC236}">
                <a16:creationId xmlns:a16="http://schemas.microsoft.com/office/drawing/2014/main" id="{73ADBDE3-15F3-9C43-9DEF-017C43B4346D}"/>
              </a:ext>
            </a:extLst>
          </p:cNvPr>
          <p:cNvSpPr>
            <a:spLocks noGrp="1"/>
          </p:cNvSpPr>
          <p:nvPr>
            <p:ph type="body" sz="quarter" idx="11" hasCustomPrompt="1"/>
          </p:nvPr>
        </p:nvSpPr>
        <p:spPr>
          <a:xfrm>
            <a:off x="460375" y="5821247"/>
            <a:ext cx="3603625" cy="598454"/>
          </a:xfrm>
        </p:spPr>
        <p:txBody>
          <a:bodyPr anchor="b"/>
          <a:lstStyle>
            <a:lvl1pPr>
              <a:lnSpc>
                <a:spcPts val="2333"/>
              </a:lnSpc>
              <a:defRPr sz="2000" b="0" i="0">
                <a:solidFill>
                  <a:schemeClr val="bg1"/>
                </a:solidFill>
                <a:latin typeface="Calibri" panose="020F0502020204030204" pitchFamily="34" charset="0"/>
                <a:cs typeface="Calibri" panose="020F0502020204030204" pitchFamily="34" charset="0"/>
              </a:defRPr>
            </a:lvl1pPr>
          </a:lstStyle>
          <a:p>
            <a:pPr lvl="0"/>
            <a:r>
              <a:rPr lang="en-US"/>
              <a:t>Click to add presenter and supporting information</a:t>
            </a:r>
          </a:p>
        </p:txBody>
      </p:sp>
      <p:sp>
        <p:nvSpPr>
          <p:cNvPr id="8" name="Picture Placeholder 8">
            <a:extLst>
              <a:ext uri="{FF2B5EF4-FFF2-40B4-BE49-F238E27FC236}">
                <a16:creationId xmlns:a16="http://schemas.microsoft.com/office/drawing/2014/main" id="{E9AF3119-215C-6B43-8D2D-D868A0D16A78}"/>
              </a:ext>
            </a:extLst>
          </p:cNvPr>
          <p:cNvSpPr>
            <a:spLocks noGrp="1"/>
          </p:cNvSpPr>
          <p:nvPr>
            <p:ph type="pic" sz="quarter" idx="10" hasCustomPrompt="1"/>
          </p:nvPr>
        </p:nvSpPr>
        <p:spPr>
          <a:xfrm>
            <a:off x="4569461" y="0"/>
            <a:ext cx="4574539" cy="6857992"/>
          </a:xfrm>
        </p:spPr>
        <p:txBody>
          <a:bodyPr/>
          <a:lstStyle/>
          <a:p>
            <a:r>
              <a:rPr lang="en-US"/>
              <a:t>Click photo icon to place photo</a:t>
            </a:r>
          </a:p>
        </p:txBody>
      </p:sp>
    </p:spTree>
    <p:extLst>
      <p:ext uri="{BB962C8B-B14F-4D97-AF65-F5344CB8AC3E}">
        <p14:creationId xmlns:p14="http://schemas.microsoft.com/office/powerpoint/2010/main" val="463802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with Subhea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149AA2D-43DE-EF4B-9970-4ED4F3FF69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74"/>
            <a:ext cx="9143999" cy="878417"/>
          </a:xfrm>
          <a:prstGeom prst="rect">
            <a:avLst/>
          </a:prstGeom>
        </p:spPr>
      </p:pic>
      <p:sp>
        <p:nvSpPr>
          <p:cNvPr id="19" name="Text Placeholder 4">
            <a:extLst>
              <a:ext uri="{FF2B5EF4-FFF2-40B4-BE49-F238E27FC236}">
                <a16:creationId xmlns:a16="http://schemas.microsoft.com/office/drawing/2014/main" id="{589DE028-E047-C142-B5C3-D8D2A8550597}"/>
              </a:ext>
            </a:extLst>
          </p:cNvPr>
          <p:cNvSpPr>
            <a:spLocks noGrp="1"/>
          </p:cNvSpPr>
          <p:nvPr>
            <p:ph type="body" sz="quarter" idx="12"/>
          </p:nvPr>
        </p:nvSpPr>
        <p:spPr>
          <a:xfrm>
            <a:off x="445458" y="2261394"/>
            <a:ext cx="8233029" cy="1320874"/>
          </a:xfrm>
        </p:spPr>
        <p:txBody>
          <a:bodyPr/>
          <a:lstStyle>
            <a:lvl1pPr marL="0" indent="0">
              <a:lnSpc>
                <a:spcPts val="2333"/>
              </a:lnSpc>
              <a:spcAft>
                <a:spcPts val="167"/>
              </a:spcAft>
              <a:buFont typeface="+mj-lt"/>
              <a:buNone/>
              <a:defRPr sz="2167" b="1">
                <a:solidFill>
                  <a:srgbClr val="0070C0"/>
                </a:solidFill>
              </a:defRPr>
            </a:lvl1pPr>
            <a:lvl2pPr marL="0" indent="0">
              <a:lnSpc>
                <a:spcPts val="2333"/>
              </a:lnSpc>
              <a:buFontTx/>
              <a:buNone/>
              <a:defRPr sz="2000" b="0">
                <a:solidFill>
                  <a:srgbClr val="404040"/>
                </a:solidFill>
              </a:defRPr>
            </a:lvl2pPr>
            <a:lvl3pPr marL="304788" indent="0">
              <a:buFontTx/>
              <a:buNone/>
              <a:defRPr sz="1500" b="0">
                <a:solidFill>
                  <a:srgbClr val="404040"/>
                </a:solidFill>
              </a:defRPr>
            </a:lvl3pPr>
            <a:lvl4pPr marL="1142954" indent="0">
              <a:buFontTx/>
              <a:buNone/>
              <a:defRPr>
                <a:solidFill>
                  <a:srgbClr val="404040"/>
                </a:solidFill>
              </a:defRPr>
            </a:lvl4pPr>
            <a:lvl5pPr marL="1523939" indent="0">
              <a:buFontTx/>
              <a:buNone/>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Text&#10;&#10;Description automatically generated with medium confidence">
            <a:extLst>
              <a:ext uri="{FF2B5EF4-FFF2-40B4-BE49-F238E27FC236}">
                <a16:creationId xmlns:a16="http://schemas.microsoft.com/office/drawing/2014/main" id="{A2FB6AD1-1427-DA48-B2EC-61B4DDAFD4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5088" y="282648"/>
            <a:ext cx="2133452" cy="307777"/>
          </a:xfrm>
          <a:prstGeom prst="rect">
            <a:avLst/>
          </a:prstGeom>
        </p:spPr>
      </p:pic>
      <p:sp>
        <p:nvSpPr>
          <p:cNvPr id="12" name="Holder 2">
            <a:extLst>
              <a:ext uri="{FF2B5EF4-FFF2-40B4-BE49-F238E27FC236}">
                <a16:creationId xmlns:a16="http://schemas.microsoft.com/office/drawing/2014/main" id="{B4CD9410-ACEB-264D-B7B4-B8A31CDA6CE7}"/>
              </a:ext>
            </a:extLst>
          </p:cNvPr>
          <p:cNvSpPr>
            <a:spLocks noGrp="1"/>
          </p:cNvSpPr>
          <p:nvPr>
            <p:ph type="title"/>
          </p:nvPr>
        </p:nvSpPr>
        <p:spPr>
          <a:xfrm>
            <a:off x="445458" y="1391918"/>
            <a:ext cx="8253082" cy="512961"/>
          </a:xfrm>
        </p:spPr>
        <p:txBody>
          <a:bodyPr lIns="0" tIns="0" rIns="0" bIns="0"/>
          <a:lstStyle>
            <a:lvl1pPr>
              <a:lnSpc>
                <a:spcPts val="4000"/>
              </a:lnSpc>
              <a:defRPr sz="3500" b="0" i="0" u="none">
                <a:solidFill>
                  <a:srgbClr val="404040"/>
                </a:solidFill>
                <a:latin typeface="Calibri Light"/>
                <a:cs typeface="Calibri Light"/>
              </a:defRPr>
            </a:lvl1pPr>
          </a:lstStyle>
          <a:p>
            <a:endParaRPr/>
          </a:p>
        </p:txBody>
      </p:sp>
      <p:sp>
        <p:nvSpPr>
          <p:cNvPr id="3" name="Text Placeholder 2">
            <a:extLst>
              <a:ext uri="{FF2B5EF4-FFF2-40B4-BE49-F238E27FC236}">
                <a16:creationId xmlns:a16="http://schemas.microsoft.com/office/drawing/2014/main" id="{FAFC8D15-C074-054A-A579-1CB12D646BB0}"/>
              </a:ext>
            </a:extLst>
          </p:cNvPr>
          <p:cNvSpPr>
            <a:spLocks noGrp="1"/>
          </p:cNvSpPr>
          <p:nvPr>
            <p:ph type="body" sz="quarter" idx="11" hasCustomPrompt="1"/>
          </p:nvPr>
        </p:nvSpPr>
        <p:spPr>
          <a:xfrm>
            <a:off x="445823" y="1206500"/>
            <a:ext cx="4126177" cy="192360"/>
          </a:xfrm>
        </p:spPr>
        <p:txBody>
          <a:bodyPr/>
          <a:lstStyle>
            <a:lvl1pPr>
              <a:defRPr sz="1250" b="1" spc="42" baseline="0">
                <a:solidFill>
                  <a:srgbClr val="4698C8"/>
                </a:solidFill>
              </a:defRPr>
            </a:lvl1pPr>
          </a:lstStyle>
          <a:p>
            <a:pPr lvl="0"/>
            <a:r>
              <a:rPr lang="en-US"/>
              <a:t>CLICK TO ADD SUBHEADER</a:t>
            </a:r>
          </a:p>
        </p:txBody>
      </p:sp>
      <p:sp>
        <p:nvSpPr>
          <p:cNvPr id="21" name="object 25">
            <a:extLst>
              <a:ext uri="{FF2B5EF4-FFF2-40B4-BE49-F238E27FC236}">
                <a16:creationId xmlns:a16="http://schemas.microsoft.com/office/drawing/2014/main" id="{3171E221-F12F-0243-944B-3FFF370A0E7F}"/>
              </a:ext>
            </a:extLst>
          </p:cNvPr>
          <p:cNvSpPr/>
          <p:nvPr userDrawn="1"/>
        </p:nvSpPr>
        <p:spPr>
          <a:xfrm>
            <a:off x="476250" y="6413500"/>
            <a:ext cx="8195733" cy="0"/>
          </a:xfrm>
          <a:custGeom>
            <a:avLst/>
            <a:gdLst/>
            <a:ahLst/>
            <a:cxnLst/>
            <a:rect l="l" t="t" r="r" b="b"/>
            <a:pathLst>
              <a:path w="9834880">
                <a:moveTo>
                  <a:pt x="0" y="0"/>
                </a:moveTo>
                <a:lnTo>
                  <a:pt x="9834372" y="0"/>
                </a:lnTo>
              </a:path>
            </a:pathLst>
          </a:custGeom>
          <a:ln w="3175">
            <a:solidFill>
              <a:srgbClr val="4698C8"/>
            </a:solidFill>
          </a:ln>
        </p:spPr>
        <p:txBody>
          <a:bodyPr wrap="square" lIns="0" tIns="0" rIns="0" bIns="0" rtlCol="0"/>
          <a:lstStyle/>
          <a:p>
            <a:endParaRPr sz="1500"/>
          </a:p>
        </p:txBody>
      </p:sp>
      <p:sp>
        <p:nvSpPr>
          <p:cNvPr id="23" name="object 28">
            <a:extLst>
              <a:ext uri="{FF2B5EF4-FFF2-40B4-BE49-F238E27FC236}">
                <a16:creationId xmlns:a16="http://schemas.microsoft.com/office/drawing/2014/main" id="{BE17E061-219E-FA40-B1BB-029B2CCF2BD4}"/>
              </a:ext>
            </a:extLst>
          </p:cNvPr>
          <p:cNvSpPr txBox="1"/>
          <p:nvPr userDrawn="1"/>
        </p:nvSpPr>
        <p:spPr>
          <a:xfrm>
            <a:off x="8382001" y="6492028"/>
            <a:ext cx="296544" cy="133520"/>
          </a:xfrm>
          <a:prstGeom prst="rect">
            <a:avLst/>
          </a:prstGeom>
        </p:spPr>
        <p:txBody>
          <a:bodyPr vert="horz" wrap="square" lIns="0" tIns="5292" rIns="0" bIns="0" rtlCol="0">
            <a:spAutoFit/>
          </a:bodyPr>
          <a:lstStyle/>
          <a:p>
            <a:pPr marL="10583" algn="r">
              <a:lnSpc>
                <a:spcPct val="100000"/>
              </a:lnSpc>
              <a:spcBef>
                <a:spcPts val="42"/>
              </a:spcBef>
            </a:pPr>
            <a:fld id="{8AE7828D-C4CE-0549-B074-8CAA67313595}" type="slidenum">
              <a:rPr lang="en-US" sz="833" spc="4" smtClean="0">
                <a:solidFill>
                  <a:srgbClr val="808285"/>
                </a:solidFill>
                <a:latin typeface="Calibri"/>
                <a:cs typeface="Calibri"/>
              </a:rPr>
              <a:pPr marL="10583" algn="r">
                <a:lnSpc>
                  <a:spcPct val="100000"/>
                </a:lnSpc>
                <a:spcBef>
                  <a:spcPts val="42"/>
                </a:spcBef>
              </a:pPr>
              <a:t>‹#›</a:t>
            </a:fld>
            <a:endParaRPr sz="833">
              <a:latin typeface="Calibri"/>
              <a:cs typeface="Calibri"/>
            </a:endParaRPr>
          </a:p>
        </p:txBody>
      </p:sp>
      <p:sp>
        <p:nvSpPr>
          <p:cNvPr id="11" name="Content Placeholder 2">
            <a:extLst>
              <a:ext uri="{FF2B5EF4-FFF2-40B4-BE49-F238E27FC236}">
                <a16:creationId xmlns:a16="http://schemas.microsoft.com/office/drawing/2014/main" id="{59D34F75-6CE5-104E-BA43-A8069BEE0F96}"/>
              </a:ext>
            </a:extLst>
          </p:cNvPr>
          <p:cNvSpPr>
            <a:spLocks noGrp="1"/>
          </p:cNvSpPr>
          <p:nvPr>
            <p:ph sz="quarter" idx="13" hasCustomPrompt="1"/>
          </p:nvPr>
        </p:nvSpPr>
        <p:spPr>
          <a:xfrm>
            <a:off x="445823" y="271419"/>
            <a:ext cx="4951677" cy="307777"/>
          </a:xfrm>
        </p:spPr>
        <p:txBody>
          <a:bodyPr anchor="ctr"/>
          <a:lstStyle>
            <a:lvl1pPr>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TITLE</a:t>
            </a:r>
          </a:p>
        </p:txBody>
      </p:sp>
    </p:spTree>
    <p:extLst>
      <p:ext uri="{BB962C8B-B14F-4D97-AF65-F5344CB8AC3E}">
        <p14:creationId xmlns:p14="http://schemas.microsoft.com/office/powerpoint/2010/main" val="363269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222BF9-5BC0-AF4C-8601-FC0A709AC020}"/>
              </a:ext>
            </a:extLst>
          </p:cNvPr>
          <p:cNvSpPr/>
          <p:nvPr/>
        </p:nvSpPr>
        <p:spPr>
          <a:xfrm>
            <a:off x="-2539" y="0"/>
            <a:ext cx="4574539" cy="6857992"/>
          </a:xfrm>
          <a:prstGeom prst="rect">
            <a:avLst/>
          </a:prstGeom>
          <a:gradFill>
            <a:gsLst>
              <a:gs pos="25000">
                <a:srgbClr val="133362"/>
              </a:gs>
              <a:gs pos="100000">
                <a:srgbClr val="4698C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B2ABDF18-BAB5-5042-90A7-A75236B60581}"/>
              </a:ext>
            </a:extLst>
          </p:cNvPr>
          <p:cNvSpPr>
            <a:spLocks noGrp="1"/>
          </p:cNvSpPr>
          <p:nvPr>
            <p:ph type="title" hasCustomPrompt="1"/>
          </p:nvPr>
        </p:nvSpPr>
        <p:spPr>
          <a:xfrm>
            <a:off x="445458" y="2462706"/>
            <a:ext cx="3555042" cy="1932580"/>
          </a:xfrm>
        </p:spPr>
        <p:txBody>
          <a:bodyPr anchor="ctr"/>
          <a:lstStyle>
            <a:lvl1pPr>
              <a:lnSpc>
                <a:spcPts val="5000"/>
              </a:lnSpc>
              <a:defRPr sz="5000" b="1" i="0" u="none">
                <a:solidFill>
                  <a:schemeClr val="bg1"/>
                </a:solidFill>
                <a:latin typeface="Calibri" panose="020F0502020204030204" pitchFamily="34" charset="0"/>
                <a:cs typeface="Calibri" panose="020F0502020204030204" pitchFamily="34" charset="0"/>
              </a:defRPr>
            </a:lvl1pPr>
          </a:lstStyle>
          <a:p>
            <a:r>
              <a:rPr lang="en-US"/>
              <a:t>Click to add </a:t>
            </a:r>
            <a:r>
              <a:rPr lang="en-US" err="1"/>
              <a:t>PresentationTitle</a:t>
            </a:r>
            <a:r>
              <a:rPr lang="en-US"/>
              <a:t> here</a:t>
            </a:r>
          </a:p>
        </p:txBody>
      </p:sp>
      <p:pic>
        <p:nvPicPr>
          <p:cNvPr id="7" name="Picture 6" descr="Text&#10;&#10;Description automatically generated with medium confidence">
            <a:extLst>
              <a:ext uri="{FF2B5EF4-FFF2-40B4-BE49-F238E27FC236}">
                <a16:creationId xmlns:a16="http://schemas.microsoft.com/office/drawing/2014/main" id="{0ABB87B6-E5E8-7B4E-B88D-0FD72FC21B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0731" y="845565"/>
            <a:ext cx="2674208" cy="385788"/>
          </a:xfrm>
          <a:prstGeom prst="rect">
            <a:avLst/>
          </a:prstGeom>
        </p:spPr>
      </p:pic>
      <p:sp>
        <p:nvSpPr>
          <p:cNvPr id="12" name="Text Placeholder 11">
            <a:extLst>
              <a:ext uri="{FF2B5EF4-FFF2-40B4-BE49-F238E27FC236}">
                <a16:creationId xmlns:a16="http://schemas.microsoft.com/office/drawing/2014/main" id="{73ADBDE3-15F3-9C43-9DEF-017C43B4346D}"/>
              </a:ext>
            </a:extLst>
          </p:cNvPr>
          <p:cNvSpPr>
            <a:spLocks noGrp="1"/>
          </p:cNvSpPr>
          <p:nvPr>
            <p:ph type="body" sz="quarter" idx="11" hasCustomPrompt="1"/>
          </p:nvPr>
        </p:nvSpPr>
        <p:spPr>
          <a:xfrm>
            <a:off x="460375" y="5821247"/>
            <a:ext cx="3603625" cy="598454"/>
          </a:xfrm>
        </p:spPr>
        <p:txBody>
          <a:bodyPr anchor="b"/>
          <a:lstStyle>
            <a:lvl1pPr>
              <a:lnSpc>
                <a:spcPts val="2333"/>
              </a:lnSpc>
              <a:defRPr sz="2000" b="0" i="0">
                <a:solidFill>
                  <a:schemeClr val="bg1"/>
                </a:solidFill>
                <a:latin typeface="Calibri" panose="020F0502020204030204" pitchFamily="34" charset="0"/>
                <a:cs typeface="Calibri" panose="020F0502020204030204" pitchFamily="34" charset="0"/>
              </a:defRPr>
            </a:lvl1pPr>
          </a:lstStyle>
          <a:p>
            <a:pPr lvl="0"/>
            <a:r>
              <a:rPr lang="en-US"/>
              <a:t>Click to add presenter and supporting information</a:t>
            </a:r>
          </a:p>
        </p:txBody>
      </p:sp>
      <p:sp>
        <p:nvSpPr>
          <p:cNvPr id="8" name="Picture Placeholder 8">
            <a:extLst>
              <a:ext uri="{FF2B5EF4-FFF2-40B4-BE49-F238E27FC236}">
                <a16:creationId xmlns:a16="http://schemas.microsoft.com/office/drawing/2014/main" id="{E9AF3119-215C-6B43-8D2D-D868A0D16A78}"/>
              </a:ext>
            </a:extLst>
          </p:cNvPr>
          <p:cNvSpPr>
            <a:spLocks noGrp="1"/>
          </p:cNvSpPr>
          <p:nvPr>
            <p:ph type="pic" sz="quarter" idx="10" hasCustomPrompt="1"/>
          </p:nvPr>
        </p:nvSpPr>
        <p:spPr>
          <a:xfrm>
            <a:off x="4569461" y="0"/>
            <a:ext cx="4574539" cy="276999"/>
          </a:xfrm>
        </p:spPr>
        <p:txBody>
          <a:bodyPr/>
          <a:lstStyle/>
          <a:p>
            <a:r>
              <a:rPr lang="en-US"/>
              <a:t>Click photo icon to place photo</a:t>
            </a:r>
          </a:p>
        </p:txBody>
      </p:sp>
    </p:spTree>
    <p:extLst>
      <p:ext uri="{BB962C8B-B14F-4D97-AF65-F5344CB8AC3E}">
        <p14:creationId xmlns:p14="http://schemas.microsoft.com/office/powerpoint/2010/main" val="177081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EC24D20-288D-BC47-8FEB-C56592E13758}"/>
              </a:ext>
            </a:extLst>
          </p:cNvPr>
          <p:cNvSpPr>
            <a:spLocks noGrp="1"/>
          </p:cNvSpPr>
          <p:nvPr>
            <p:ph type="pic" sz="quarter" idx="10" hasCustomPrompt="1"/>
          </p:nvPr>
        </p:nvSpPr>
        <p:spPr>
          <a:xfrm>
            <a:off x="-2539" y="874295"/>
            <a:ext cx="9146539" cy="276999"/>
          </a:xfrm>
        </p:spPr>
        <p:txBody>
          <a:bodyPr/>
          <a:lstStyle/>
          <a:p>
            <a:r>
              <a:rPr lang="en-US"/>
              <a:t>Click photo icon to place photo</a:t>
            </a:r>
          </a:p>
        </p:txBody>
      </p:sp>
      <p:sp>
        <p:nvSpPr>
          <p:cNvPr id="6" name="Rectangle 5">
            <a:extLst>
              <a:ext uri="{FF2B5EF4-FFF2-40B4-BE49-F238E27FC236}">
                <a16:creationId xmlns:a16="http://schemas.microsoft.com/office/drawing/2014/main" id="{8A222BF9-5BC0-AF4C-8601-FC0A709AC020}"/>
              </a:ext>
            </a:extLst>
          </p:cNvPr>
          <p:cNvSpPr/>
          <p:nvPr/>
        </p:nvSpPr>
        <p:spPr>
          <a:xfrm>
            <a:off x="-2539" y="4254500"/>
            <a:ext cx="9146539" cy="2603500"/>
          </a:xfrm>
          <a:prstGeom prst="rect">
            <a:avLst/>
          </a:prstGeom>
          <a:gradFill>
            <a:gsLst>
              <a:gs pos="0">
                <a:srgbClr val="133362"/>
              </a:gs>
              <a:gs pos="100000">
                <a:srgbClr val="2D6595"/>
              </a:gs>
            </a:gsLst>
            <a:lin ang="5400000" scaled="1"/>
          </a:gra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B2ABDF18-BAB5-5042-90A7-A75236B60581}"/>
              </a:ext>
            </a:extLst>
          </p:cNvPr>
          <p:cNvSpPr>
            <a:spLocks noGrp="1"/>
          </p:cNvSpPr>
          <p:nvPr>
            <p:ph type="title" hasCustomPrompt="1"/>
          </p:nvPr>
        </p:nvSpPr>
        <p:spPr>
          <a:xfrm>
            <a:off x="475154" y="4651525"/>
            <a:ext cx="7174516" cy="1253976"/>
          </a:xfrm>
        </p:spPr>
        <p:txBody>
          <a:bodyPr/>
          <a:lstStyle>
            <a:lvl1pPr algn="l">
              <a:lnSpc>
                <a:spcPts val="4833"/>
              </a:lnSpc>
              <a:defRPr sz="5000" b="1" i="0" u="none">
                <a:solidFill>
                  <a:schemeClr val="bg1"/>
                </a:solidFill>
                <a:latin typeface="Calibri" panose="020F0502020204030204" pitchFamily="34" charset="0"/>
                <a:cs typeface="Calibri" panose="020F0502020204030204" pitchFamily="34" charset="0"/>
              </a:defRPr>
            </a:lvl1pPr>
          </a:lstStyle>
          <a:p>
            <a:r>
              <a:rPr lang="en-US"/>
              <a:t>Click to add Title here</a:t>
            </a:r>
            <a:br>
              <a:rPr lang="en-US"/>
            </a:br>
            <a:r>
              <a:rPr lang="en-US"/>
              <a:t>Click to add Title here</a:t>
            </a:r>
          </a:p>
        </p:txBody>
      </p:sp>
      <p:sp>
        <p:nvSpPr>
          <p:cNvPr id="5" name="Text Placeholder 4">
            <a:extLst>
              <a:ext uri="{FF2B5EF4-FFF2-40B4-BE49-F238E27FC236}">
                <a16:creationId xmlns:a16="http://schemas.microsoft.com/office/drawing/2014/main" id="{A02B954B-775F-004C-AC5B-1618B5C3DD0F}"/>
              </a:ext>
            </a:extLst>
          </p:cNvPr>
          <p:cNvSpPr>
            <a:spLocks noGrp="1"/>
          </p:cNvSpPr>
          <p:nvPr>
            <p:ph type="body" sz="quarter" idx="11" hasCustomPrompt="1"/>
          </p:nvPr>
        </p:nvSpPr>
        <p:spPr>
          <a:xfrm>
            <a:off x="475154" y="5964040"/>
            <a:ext cx="8191150" cy="512961"/>
          </a:xfrm>
        </p:spPr>
        <p:txBody>
          <a:bodyPr anchor="b"/>
          <a:lstStyle>
            <a:lvl1pPr marL="0" marR="0" indent="0" algn="l" defTabSz="761970" eaLnBrk="1" fontAlgn="auto" latinLnBrk="0" hangingPunct="1">
              <a:lnSpc>
                <a:spcPts val="2000"/>
              </a:lnSpc>
              <a:spcBef>
                <a:spcPts val="0"/>
              </a:spcBef>
              <a:spcAft>
                <a:spcPts val="0"/>
              </a:spcAft>
              <a:buClrTx/>
              <a:buSzTx/>
              <a:buFontTx/>
              <a:buNone/>
              <a:tabLst/>
              <a:defRPr sz="1833" b="0" i="0">
                <a:solidFill>
                  <a:schemeClr val="bg1"/>
                </a:solidFill>
                <a:latin typeface="Calibri Light" panose="020F0302020204030204" pitchFamily="34" charset="0"/>
                <a:cs typeface="Calibri Light" panose="020F0302020204030204" pitchFamily="34" charset="0"/>
              </a:defRPr>
            </a:lvl1pPr>
          </a:lstStyle>
          <a:p>
            <a:pPr lvl="0"/>
            <a:r>
              <a:rPr lang="en-US"/>
              <a:t>Click to add presenter name </a:t>
            </a:r>
            <a:br>
              <a:rPr lang="en-US"/>
            </a:br>
            <a:r>
              <a:rPr lang="en-US"/>
              <a:t>and supporting information</a:t>
            </a:r>
          </a:p>
        </p:txBody>
      </p:sp>
      <p:pic>
        <p:nvPicPr>
          <p:cNvPr id="8" name="Picture 7">
            <a:extLst>
              <a:ext uri="{FF2B5EF4-FFF2-40B4-BE49-F238E27FC236}">
                <a16:creationId xmlns:a16="http://schemas.microsoft.com/office/drawing/2014/main" id="{A9287433-9E65-2E43-93DD-A6D71ABC21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40" y="-2674"/>
            <a:ext cx="9146539" cy="878417"/>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B08D75F4-CCA8-B74E-8A08-B8A45DAD99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153" y="232970"/>
            <a:ext cx="2812110" cy="405682"/>
          </a:xfrm>
          <a:prstGeom prst="rect">
            <a:avLst/>
          </a:prstGeom>
        </p:spPr>
      </p:pic>
    </p:spTree>
    <p:extLst>
      <p:ext uri="{BB962C8B-B14F-4D97-AF65-F5344CB8AC3E}">
        <p14:creationId xmlns:p14="http://schemas.microsoft.com/office/powerpoint/2010/main" val="2828978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Mai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43CF1BA-9D59-9444-8927-DCAEC13B97B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2674"/>
            <a:ext cx="9144000" cy="878417"/>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A2FB6AD1-1427-DA48-B2EC-61B4DDAFD4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5088" y="282647"/>
            <a:ext cx="2133452" cy="307777"/>
          </a:xfrm>
          <a:prstGeom prst="rect">
            <a:avLst/>
          </a:prstGeom>
        </p:spPr>
      </p:pic>
      <p:sp>
        <p:nvSpPr>
          <p:cNvPr id="8" name="Holder 2">
            <a:extLst>
              <a:ext uri="{FF2B5EF4-FFF2-40B4-BE49-F238E27FC236}">
                <a16:creationId xmlns:a16="http://schemas.microsoft.com/office/drawing/2014/main" id="{4572B2A3-3332-B945-823D-570691E7F8C2}"/>
              </a:ext>
            </a:extLst>
          </p:cNvPr>
          <p:cNvSpPr>
            <a:spLocks noGrp="1"/>
          </p:cNvSpPr>
          <p:nvPr>
            <p:ph type="title"/>
          </p:nvPr>
        </p:nvSpPr>
        <p:spPr>
          <a:xfrm>
            <a:off x="445458" y="1239960"/>
            <a:ext cx="8253082" cy="512961"/>
          </a:xfrm>
        </p:spPr>
        <p:txBody>
          <a:bodyPr lIns="0" tIns="0" rIns="0" bIns="0"/>
          <a:lstStyle>
            <a:lvl1pPr>
              <a:lnSpc>
                <a:spcPts val="4000"/>
              </a:lnSpc>
              <a:defRPr sz="3500" b="0" i="0" u="none">
                <a:solidFill>
                  <a:srgbClr val="404040"/>
                </a:solidFill>
                <a:latin typeface="Calibri Light"/>
                <a:cs typeface="Calibri Light"/>
              </a:defRPr>
            </a:lvl1pPr>
          </a:lstStyle>
          <a:p>
            <a:r>
              <a:rPr lang="en-US"/>
              <a:t>Click to edit Master title style</a:t>
            </a:r>
            <a:endParaRPr/>
          </a:p>
        </p:txBody>
      </p:sp>
      <p:sp>
        <p:nvSpPr>
          <p:cNvPr id="11" name="Text Placeholder 4">
            <a:extLst>
              <a:ext uri="{FF2B5EF4-FFF2-40B4-BE49-F238E27FC236}">
                <a16:creationId xmlns:a16="http://schemas.microsoft.com/office/drawing/2014/main" id="{D42329D5-8904-6641-8BAB-D13691DACDFC}"/>
              </a:ext>
            </a:extLst>
          </p:cNvPr>
          <p:cNvSpPr>
            <a:spLocks noGrp="1"/>
          </p:cNvSpPr>
          <p:nvPr>
            <p:ph type="body" sz="quarter" idx="10"/>
          </p:nvPr>
        </p:nvSpPr>
        <p:spPr>
          <a:xfrm>
            <a:off x="445458" y="2095501"/>
            <a:ext cx="8233029" cy="1413207"/>
          </a:xfrm>
        </p:spPr>
        <p:txBody>
          <a:bodyPr/>
          <a:lstStyle>
            <a:lvl1pPr marL="0" indent="0">
              <a:lnSpc>
                <a:spcPts val="2333"/>
              </a:lnSpc>
              <a:spcAft>
                <a:spcPts val="250"/>
              </a:spcAft>
              <a:buFont typeface="+mj-lt"/>
              <a:buNone/>
              <a:defRPr sz="2167" b="1">
                <a:solidFill>
                  <a:srgbClr val="0070C0"/>
                </a:solidFill>
              </a:defRPr>
            </a:lvl1pPr>
            <a:lvl2pPr marL="0" indent="0">
              <a:lnSpc>
                <a:spcPts val="2333"/>
              </a:lnSpc>
              <a:spcAft>
                <a:spcPts val="0"/>
              </a:spcAft>
              <a:buFontTx/>
              <a:buNone/>
              <a:defRPr sz="2000" b="0">
                <a:solidFill>
                  <a:srgbClr val="404040"/>
                </a:solidFill>
              </a:defRPr>
            </a:lvl2pPr>
            <a:lvl3pPr marL="304788" indent="0">
              <a:buFontTx/>
              <a:buNone/>
              <a:defRPr sz="1500" b="0">
                <a:solidFill>
                  <a:srgbClr val="404040"/>
                </a:solidFill>
              </a:defRPr>
            </a:lvl3pPr>
            <a:lvl4pPr marL="1142954" indent="0">
              <a:buFontTx/>
              <a:buNone/>
              <a:defRPr>
                <a:solidFill>
                  <a:srgbClr val="404040"/>
                </a:solidFill>
              </a:defRPr>
            </a:lvl4pPr>
            <a:lvl5pPr marL="1523939" indent="0">
              <a:buFontTx/>
              <a:buNone/>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object 25">
            <a:extLst>
              <a:ext uri="{FF2B5EF4-FFF2-40B4-BE49-F238E27FC236}">
                <a16:creationId xmlns:a16="http://schemas.microsoft.com/office/drawing/2014/main" id="{82D73448-284F-C446-A630-1E269EF8ACA9}"/>
              </a:ext>
            </a:extLst>
          </p:cNvPr>
          <p:cNvSpPr/>
          <p:nvPr/>
        </p:nvSpPr>
        <p:spPr>
          <a:xfrm>
            <a:off x="476250" y="6413500"/>
            <a:ext cx="8195733" cy="0"/>
          </a:xfrm>
          <a:custGeom>
            <a:avLst/>
            <a:gdLst/>
            <a:ahLst/>
            <a:cxnLst/>
            <a:rect l="l" t="t" r="r" b="b"/>
            <a:pathLst>
              <a:path w="9834880">
                <a:moveTo>
                  <a:pt x="0" y="0"/>
                </a:moveTo>
                <a:lnTo>
                  <a:pt x="9834372" y="0"/>
                </a:lnTo>
              </a:path>
            </a:pathLst>
          </a:custGeom>
          <a:ln w="3175">
            <a:solidFill>
              <a:srgbClr val="4698C8"/>
            </a:solidFill>
          </a:ln>
        </p:spPr>
        <p:txBody>
          <a:bodyPr wrap="square" lIns="0" tIns="0" rIns="0" bIns="0" rtlCol="0"/>
          <a:lstStyle/>
          <a:p>
            <a:endParaRPr sz="1500"/>
          </a:p>
        </p:txBody>
      </p:sp>
      <p:sp>
        <p:nvSpPr>
          <p:cNvPr id="14" name="object 27">
            <a:extLst>
              <a:ext uri="{FF2B5EF4-FFF2-40B4-BE49-F238E27FC236}">
                <a16:creationId xmlns:a16="http://schemas.microsoft.com/office/drawing/2014/main" id="{80F7339A-B88F-1B49-A698-AEAEDC0DCC43}"/>
              </a:ext>
            </a:extLst>
          </p:cNvPr>
          <p:cNvSpPr txBox="1"/>
          <p:nvPr/>
        </p:nvSpPr>
        <p:spPr>
          <a:xfrm>
            <a:off x="469477" y="6492028"/>
            <a:ext cx="2659205" cy="120760"/>
          </a:xfrm>
          <a:prstGeom prst="rect">
            <a:avLst/>
          </a:prstGeom>
        </p:spPr>
        <p:txBody>
          <a:bodyPr vert="horz" wrap="square" lIns="0" tIns="5292" rIns="0" bIns="0" rtlCol="0">
            <a:spAutoFit/>
          </a:bodyPr>
          <a:lstStyle/>
          <a:p>
            <a:pPr marL="10583">
              <a:lnSpc>
                <a:spcPct val="100000"/>
              </a:lnSpc>
              <a:spcBef>
                <a:spcPts val="42"/>
              </a:spcBef>
            </a:pPr>
            <a:r>
              <a:rPr lang="en-US" sz="750" spc="21">
                <a:solidFill>
                  <a:srgbClr val="808285"/>
                </a:solidFill>
                <a:latin typeface="Calibri"/>
                <a:cs typeface="Calibri"/>
              </a:rPr>
              <a:t>Long Island Sound: An Estuary of National Significance</a:t>
            </a:r>
            <a:endParaRPr lang="en-US" sz="750">
              <a:latin typeface="Calibri"/>
              <a:cs typeface="Calibri"/>
            </a:endParaRPr>
          </a:p>
        </p:txBody>
      </p:sp>
      <p:sp>
        <p:nvSpPr>
          <p:cNvPr id="17" name="object 28">
            <a:extLst>
              <a:ext uri="{FF2B5EF4-FFF2-40B4-BE49-F238E27FC236}">
                <a16:creationId xmlns:a16="http://schemas.microsoft.com/office/drawing/2014/main" id="{B81AFE22-6591-6A48-B246-0C83ECB6BC3F}"/>
              </a:ext>
            </a:extLst>
          </p:cNvPr>
          <p:cNvSpPr txBox="1"/>
          <p:nvPr/>
        </p:nvSpPr>
        <p:spPr>
          <a:xfrm>
            <a:off x="8382001" y="6492028"/>
            <a:ext cx="296544" cy="133520"/>
          </a:xfrm>
          <a:prstGeom prst="rect">
            <a:avLst/>
          </a:prstGeom>
        </p:spPr>
        <p:txBody>
          <a:bodyPr vert="horz" wrap="square" lIns="0" tIns="5292" rIns="0" bIns="0" rtlCol="0">
            <a:spAutoFit/>
          </a:bodyPr>
          <a:lstStyle/>
          <a:p>
            <a:pPr marL="10583" algn="r">
              <a:lnSpc>
                <a:spcPct val="100000"/>
              </a:lnSpc>
              <a:spcBef>
                <a:spcPts val="42"/>
              </a:spcBef>
            </a:pPr>
            <a:fld id="{8AE7828D-C4CE-0549-B074-8CAA67313595}" type="slidenum">
              <a:rPr lang="en-US" sz="833" spc="4" smtClean="0">
                <a:solidFill>
                  <a:srgbClr val="808285"/>
                </a:solidFill>
                <a:latin typeface="Calibri"/>
                <a:cs typeface="Calibri"/>
              </a:rPr>
              <a:pPr marL="10583" algn="r">
                <a:lnSpc>
                  <a:spcPct val="100000"/>
                </a:lnSpc>
                <a:spcBef>
                  <a:spcPts val="42"/>
                </a:spcBef>
              </a:pPr>
              <a:t>‹#›</a:t>
            </a:fld>
            <a:endParaRPr sz="833">
              <a:latin typeface="Calibri"/>
              <a:cs typeface="Calibri"/>
            </a:endParaRPr>
          </a:p>
        </p:txBody>
      </p:sp>
      <p:sp>
        <p:nvSpPr>
          <p:cNvPr id="3" name="Content Placeholder 2">
            <a:extLst>
              <a:ext uri="{FF2B5EF4-FFF2-40B4-BE49-F238E27FC236}">
                <a16:creationId xmlns:a16="http://schemas.microsoft.com/office/drawing/2014/main" id="{58FB006D-C361-A245-AAE1-B90590EFD437}"/>
              </a:ext>
            </a:extLst>
          </p:cNvPr>
          <p:cNvSpPr>
            <a:spLocks noGrp="1"/>
          </p:cNvSpPr>
          <p:nvPr>
            <p:ph sz="quarter" idx="11" hasCustomPrompt="1"/>
          </p:nvPr>
        </p:nvSpPr>
        <p:spPr>
          <a:xfrm>
            <a:off x="445823" y="271418"/>
            <a:ext cx="4951677" cy="307777"/>
          </a:xfrm>
        </p:spPr>
        <p:txBody>
          <a:bodyPr anchor="ctr"/>
          <a:lstStyle>
            <a:lvl1pPr>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TITLE</a:t>
            </a:r>
          </a:p>
        </p:txBody>
      </p:sp>
    </p:spTree>
    <p:extLst>
      <p:ext uri="{BB962C8B-B14F-4D97-AF65-F5344CB8AC3E}">
        <p14:creationId xmlns:p14="http://schemas.microsoft.com/office/powerpoint/2010/main" val="253933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Subhea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149AA2D-43DE-EF4B-9970-4ED4F3FF694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2674"/>
            <a:ext cx="9143999" cy="878417"/>
          </a:xfrm>
          <a:prstGeom prst="rect">
            <a:avLst/>
          </a:prstGeom>
        </p:spPr>
      </p:pic>
      <p:sp>
        <p:nvSpPr>
          <p:cNvPr id="19" name="Text Placeholder 4">
            <a:extLst>
              <a:ext uri="{FF2B5EF4-FFF2-40B4-BE49-F238E27FC236}">
                <a16:creationId xmlns:a16="http://schemas.microsoft.com/office/drawing/2014/main" id="{589DE028-E047-C142-B5C3-D8D2A8550597}"/>
              </a:ext>
            </a:extLst>
          </p:cNvPr>
          <p:cNvSpPr>
            <a:spLocks noGrp="1"/>
          </p:cNvSpPr>
          <p:nvPr>
            <p:ph type="body" sz="quarter" idx="12"/>
          </p:nvPr>
        </p:nvSpPr>
        <p:spPr>
          <a:xfrm>
            <a:off x="445458" y="2261394"/>
            <a:ext cx="8233029" cy="1400383"/>
          </a:xfrm>
        </p:spPr>
        <p:txBody>
          <a:bodyPr/>
          <a:lstStyle>
            <a:lvl1pPr marL="0" indent="0">
              <a:lnSpc>
                <a:spcPts val="2333"/>
              </a:lnSpc>
              <a:spcAft>
                <a:spcPts val="167"/>
              </a:spcAft>
              <a:buFont typeface="+mj-lt"/>
              <a:buNone/>
              <a:defRPr sz="2167" b="1">
                <a:solidFill>
                  <a:srgbClr val="0070C0"/>
                </a:solidFill>
              </a:defRPr>
            </a:lvl1pPr>
            <a:lvl2pPr marL="0" indent="0">
              <a:lnSpc>
                <a:spcPts val="2333"/>
              </a:lnSpc>
              <a:buFontTx/>
              <a:buNone/>
              <a:defRPr sz="2000" b="0">
                <a:solidFill>
                  <a:srgbClr val="404040"/>
                </a:solidFill>
              </a:defRPr>
            </a:lvl2pPr>
            <a:lvl3pPr marL="304788" indent="0">
              <a:buFontTx/>
              <a:buNone/>
              <a:defRPr sz="1500" b="0">
                <a:solidFill>
                  <a:srgbClr val="404040"/>
                </a:solidFill>
              </a:defRPr>
            </a:lvl3pPr>
            <a:lvl4pPr marL="1142954" indent="0">
              <a:buFontTx/>
              <a:buNone/>
              <a:defRPr>
                <a:solidFill>
                  <a:srgbClr val="404040"/>
                </a:solidFill>
              </a:defRPr>
            </a:lvl4pPr>
            <a:lvl5pPr marL="1523939" indent="0">
              <a:buFontTx/>
              <a:buNone/>
              <a:defRPr>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Text&#10;&#10;Description automatically generated with medium confidence">
            <a:extLst>
              <a:ext uri="{FF2B5EF4-FFF2-40B4-BE49-F238E27FC236}">
                <a16:creationId xmlns:a16="http://schemas.microsoft.com/office/drawing/2014/main" id="{A2FB6AD1-1427-DA48-B2EC-61B4DDAFD4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5088" y="282647"/>
            <a:ext cx="2133452" cy="307777"/>
          </a:xfrm>
          <a:prstGeom prst="rect">
            <a:avLst/>
          </a:prstGeom>
        </p:spPr>
      </p:pic>
      <p:sp>
        <p:nvSpPr>
          <p:cNvPr id="12" name="Holder 2">
            <a:extLst>
              <a:ext uri="{FF2B5EF4-FFF2-40B4-BE49-F238E27FC236}">
                <a16:creationId xmlns:a16="http://schemas.microsoft.com/office/drawing/2014/main" id="{B4CD9410-ACEB-264D-B7B4-B8A31CDA6CE7}"/>
              </a:ext>
            </a:extLst>
          </p:cNvPr>
          <p:cNvSpPr>
            <a:spLocks noGrp="1"/>
          </p:cNvSpPr>
          <p:nvPr>
            <p:ph type="title"/>
          </p:nvPr>
        </p:nvSpPr>
        <p:spPr>
          <a:xfrm>
            <a:off x="445458" y="1391917"/>
            <a:ext cx="8253082" cy="512961"/>
          </a:xfrm>
        </p:spPr>
        <p:txBody>
          <a:bodyPr lIns="0" tIns="0" rIns="0" bIns="0"/>
          <a:lstStyle>
            <a:lvl1pPr>
              <a:lnSpc>
                <a:spcPts val="4000"/>
              </a:lnSpc>
              <a:defRPr sz="3500" b="0" i="0" u="none">
                <a:solidFill>
                  <a:srgbClr val="404040"/>
                </a:solidFill>
                <a:latin typeface="Calibri Light"/>
                <a:cs typeface="Calibri Light"/>
              </a:defRPr>
            </a:lvl1pPr>
          </a:lstStyle>
          <a:p>
            <a:r>
              <a:rPr lang="en-US"/>
              <a:t>Click to edit Master title style</a:t>
            </a:r>
            <a:endParaRPr/>
          </a:p>
        </p:txBody>
      </p:sp>
      <p:sp>
        <p:nvSpPr>
          <p:cNvPr id="3" name="Text Placeholder 2">
            <a:extLst>
              <a:ext uri="{FF2B5EF4-FFF2-40B4-BE49-F238E27FC236}">
                <a16:creationId xmlns:a16="http://schemas.microsoft.com/office/drawing/2014/main" id="{FAFC8D15-C074-054A-A579-1CB12D646BB0}"/>
              </a:ext>
            </a:extLst>
          </p:cNvPr>
          <p:cNvSpPr>
            <a:spLocks noGrp="1"/>
          </p:cNvSpPr>
          <p:nvPr>
            <p:ph type="body" sz="quarter" idx="11" hasCustomPrompt="1"/>
          </p:nvPr>
        </p:nvSpPr>
        <p:spPr>
          <a:xfrm>
            <a:off x="445823" y="1206500"/>
            <a:ext cx="4126177" cy="192360"/>
          </a:xfrm>
        </p:spPr>
        <p:txBody>
          <a:bodyPr/>
          <a:lstStyle>
            <a:lvl1pPr>
              <a:defRPr sz="1250" b="1" spc="42" baseline="0">
                <a:solidFill>
                  <a:srgbClr val="4698C8"/>
                </a:solidFill>
              </a:defRPr>
            </a:lvl1pPr>
          </a:lstStyle>
          <a:p>
            <a:pPr lvl="0"/>
            <a:r>
              <a:rPr lang="en-US"/>
              <a:t>CLICK TO ADD SUBHEADER</a:t>
            </a:r>
          </a:p>
        </p:txBody>
      </p:sp>
      <p:sp>
        <p:nvSpPr>
          <p:cNvPr id="21" name="object 25">
            <a:extLst>
              <a:ext uri="{FF2B5EF4-FFF2-40B4-BE49-F238E27FC236}">
                <a16:creationId xmlns:a16="http://schemas.microsoft.com/office/drawing/2014/main" id="{3171E221-F12F-0243-944B-3FFF370A0E7F}"/>
              </a:ext>
            </a:extLst>
          </p:cNvPr>
          <p:cNvSpPr/>
          <p:nvPr/>
        </p:nvSpPr>
        <p:spPr>
          <a:xfrm>
            <a:off x="476250" y="6413500"/>
            <a:ext cx="8195733" cy="0"/>
          </a:xfrm>
          <a:custGeom>
            <a:avLst/>
            <a:gdLst/>
            <a:ahLst/>
            <a:cxnLst/>
            <a:rect l="l" t="t" r="r" b="b"/>
            <a:pathLst>
              <a:path w="9834880">
                <a:moveTo>
                  <a:pt x="0" y="0"/>
                </a:moveTo>
                <a:lnTo>
                  <a:pt x="9834372" y="0"/>
                </a:lnTo>
              </a:path>
            </a:pathLst>
          </a:custGeom>
          <a:ln w="3175">
            <a:solidFill>
              <a:srgbClr val="4698C8"/>
            </a:solidFill>
          </a:ln>
        </p:spPr>
        <p:txBody>
          <a:bodyPr wrap="square" lIns="0" tIns="0" rIns="0" bIns="0" rtlCol="0"/>
          <a:lstStyle/>
          <a:p>
            <a:endParaRPr sz="1500"/>
          </a:p>
        </p:txBody>
      </p:sp>
      <p:sp>
        <p:nvSpPr>
          <p:cNvPr id="22" name="object 27">
            <a:extLst>
              <a:ext uri="{FF2B5EF4-FFF2-40B4-BE49-F238E27FC236}">
                <a16:creationId xmlns:a16="http://schemas.microsoft.com/office/drawing/2014/main" id="{AB105631-6432-B845-91E2-6A4FC329266B}"/>
              </a:ext>
            </a:extLst>
          </p:cNvPr>
          <p:cNvSpPr txBox="1"/>
          <p:nvPr/>
        </p:nvSpPr>
        <p:spPr>
          <a:xfrm>
            <a:off x="469477" y="6492028"/>
            <a:ext cx="2461982" cy="120760"/>
          </a:xfrm>
          <a:prstGeom prst="rect">
            <a:avLst/>
          </a:prstGeom>
        </p:spPr>
        <p:txBody>
          <a:bodyPr vert="horz" wrap="square" lIns="0" tIns="5292" rIns="0" bIns="0" rtlCol="0">
            <a:spAutoFit/>
          </a:bodyPr>
          <a:lstStyle/>
          <a:p>
            <a:pPr marL="10583">
              <a:lnSpc>
                <a:spcPct val="100000"/>
              </a:lnSpc>
              <a:spcBef>
                <a:spcPts val="42"/>
              </a:spcBef>
            </a:pPr>
            <a:r>
              <a:rPr lang="en-US" sz="750" spc="21">
                <a:solidFill>
                  <a:srgbClr val="808285"/>
                </a:solidFill>
                <a:latin typeface="Calibri"/>
                <a:cs typeface="Calibri"/>
              </a:rPr>
              <a:t>Long Island Sound: An Estuary of National Significance</a:t>
            </a:r>
            <a:endParaRPr lang="en-US" sz="750">
              <a:latin typeface="Calibri"/>
              <a:cs typeface="Calibri"/>
            </a:endParaRPr>
          </a:p>
        </p:txBody>
      </p:sp>
      <p:sp>
        <p:nvSpPr>
          <p:cNvPr id="23" name="object 28">
            <a:extLst>
              <a:ext uri="{FF2B5EF4-FFF2-40B4-BE49-F238E27FC236}">
                <a16:creationId xmlns:a16="http://schemas.microsoft.com/office/drawing/2014/main" id="{BE17E061-219E-FA40-B1BB-029B2CCF2BD4}"/>
              </a:ext>
            </a:extLst>
          </p:cNvPr>
          <p:cNvSpPr txBox="1"/>
          <p:nvPr/>
        </p:nvSpPr>
        <p:spPr>
          <a:xfrm>
            <a:off x="8382001" y="6492028"/>
            <a:ext cx="296544" cy="133520"/>
          </a:xfrm>
          <a:prstGeom prst="rect">
            <a:avLst/>
          </a:prstGeom>
        </p:spPr>
        <p:txBody>
          <a:bodyPr vert="horz" wrap="square" lIns="0" tIns="5292" rIns="0" bIns="0" rtlCol="0">
            <a:spAutoFit/>
          </a:bodyPr>
          <a:lstStyle/>
          <a:p>
            <a:pPr marL="10583" algn="r">
              <a:lnSpc>
                <a:spcPct val="100000"/>
              </a:lnSpc>
              <a:spcBef>
                <a:spcPts val="42"/>
              </a:spcBef>
            </a:pPr>
            <a:fld id="{8AE7828D-C4CE-0549-B074-8CAA67313595}" type="slidenum">
              <a:rPr lang="en-US" sz="833" spc="4" smtClean="0">
                <a:solidFill>
                  <a:srgbClr val="808285"/>
                </a:solidFill>
                <a:latin typeface="Calibri"/>
                <a:cs typeface="Calibri"/>
              </a:rPr>
              <a:pPr marL="10583" algn="r">
                <a:lnSpc>
                  <a:spcPct val="100000"/>
                </a:lnSpc>
                <a:spcBef>
                  <a:spcPts val="42"/>
                </a:spcBef>
              </a:pPr>
              <a:t>‹#›</a:t>
            </a:fld>
            <a:endParaRPr sz="833">
              <a:latin typeface="Calibri"/>
              <a:cs typeface="Calibri"/>
            </a:endParaRPr>
          </a:p>
        </p:txBody>
      </p:sp>
      <p:sp>
        <p:nvSpPr>
          <p:cNvPr id="11" name="Content Placeholder 2">
            <a:extLst>
              <a:ext uri="{FF2B5EF4-FFF2-40B4-BE49-F238E27FC236}">
                <a16:creationId xmlns:a16="http://schemas.microsoft.com/office/drawing/2014/main" id="{59D34F75-6CE5-104E-BA43-A8069BEE0F96}"/>
              </a:ext>
            </a:extLst>
          </p:cNvPr>
          <p:cNvSpPr>
            <a:spLocks noGrp="1"/>
          </p:cNvSpPr>
          <p:nvPr>
            <p:ph sz="quarter" idx="13" hasCustomPrompt="1"/>
          </p:nvPr>
        </p:nvSpPr>
        <p:spPr>
          <a:xfrm>
            <a:off x="445823" y="271418"/>
            <a:ext cx="4951677" cy="307777"/>
          </a:xfrm>
        </p:spPr>
        <p:txBody>
          <a:bodyPr anchor="ctr"/>
          <a:lstStyle>
            <a:lvl1pPr>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TITLE</a:t>
            </a:r>
          </a:p>
        </p:txBody>
      </p:sp>
    </p:spTree>
    <p:extLst>
      <p:ext uri="{BB962C8B-B14F-4D97-AF65-F5344CB8AC3E}">
        <p14:creationId xmlns:p14="http://schemas.microsoft.com/office/powerpoint/2010/main" val="248390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F4ED4-0585-4FCB-B717-C9683306AA61}"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A2BAA-E433-406F-BEBD-670E732ADFD0}" type="slidenum">
              <a:rPr lang="en-US" smtClean="0"/>
              <a:t>‹#›</a:t>
            </a:fld>
            <a:endParaRPr lang="en-US"/>
          </a:p>
        </p:txBody>
      </p:sp>
    </p:spTree>
    <p:extLst>
      <p:ext uri="{BB962C8B-B14F-4D97-AF65-F5344CB8AC3E}">
        <p14:creationId xmlns:p14="http://schemas.microsoft.com/office/powerpoint/2010/main" val="1594863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F1DBA0-2B21-4B9E-8399-BDE3F9EC2FE2}"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F3E84-AB83-4CD0-9BBF-CF88A4EA6705}" type="slidenum">
              <a:rPr lang="en-US" smtClean="0"/>
              <a:t>‹#›</a:t>
            </a:fld>
            <a:endParaRPr lang="en-US"/>
          </a:p>
        </p:txBody>
      </p:sp>
    </p:spTree>
    <p:extLst>
      <p:ext uri="{BB962C8B-B14F-4D97-AF65-F5344CB8AC3E}">
        <p14:creationId xmlns:p14="http://schemas.microsoft.com/office/powerpoint/2010/main" val="4253600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1DBA0-2B21-4B9E-8399-BDE3F9EC2FE2}"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F3E84-AB83-4CD0-9BBF-CF88A4EA6705}" type="slidenum">
              <a:rPr lang="en-US" smtClean="0"/>
              <a:t>‹#›</a:t>
            </a:fld>
            <a:endParaRPr lang="en-US"/>
          </a:p>
        </p:txBody>
      </p:sp>
    </p:spTree>
    <p:extLst>
      <p:ext uri="{BB962C8B-B14F-4D97-AF65-F5344CB8AC3E}">
        <p14:creationId xmlns:p14="http://schemas.microsoft.com/office/powerpoint/2010/main" val="38540191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2052A29-2BFF-B541-BB16-AE1163BB599E}"/>
              </a:ext>
            </a:extLst>
          </p:cNvPr>
          <p:cNvSpPr/>
          <p:nvPr userDrawn="1"/>
        </p:nvSpPr>
        <p:spPr>
          <a:xfrm>
            <a:off x="-1" y="6350000"/>
            <a:ext cx="9144000" cy="497678"/>
          </a:xfrm>
          <a:custGeom>
            <a:avLst/>
            <a:gdLst/>
            <a:ahLst/>
            <a:cxnLst/>
            <a:rect l="l" t="t" r="r" b="b"/>
            <a:pathLst>
              <a:path w="10972800" h="1335405">
                <a:moveTo>
                  <a:pt x="0" y="1335024"/>
                </a:moveTo>
                <a:lnTo>
                  <a:pt x="10972800" y="1335024"/>
                </a:lnTo>
                <a:lnTo>
                  <a:pt x="10972800" y="0"/>
                </a:lnTo>
                <a:lnTo>
                  <a:pt x="0" y="0"/>
                </a:lnTo>
                <a:lnTo>
                  <a:pt x="0" y="1335024"/>
                </a:lnTo>
                <a:close/>
              </a:path>
            </a:pathLst>
          </a:custGeom>
          <a:solidFill>
            <a:srgbClr val="FFFFFF"/>
          </a:solidFill>
        </p:spPr>
        <p:txBody>
          <a:bodyPr wrap="square" lIns="0" tIns="0" rIns="0" bIns="0" rtlCol="0"/>
          <a:lstStyle/>
          <a:p>
            <a:endParaRPr sz="1500"/>
          </a:p>
        </p:txBody>
      </p:sp>
      <p:sp>
        <p:nvSpPr>
          <p:cNvPr id="2" name="Holder 2"/>
          <p:cNvSpPr>
            <a:spLocks noGrp="1"/>
          </p:cNvSpPr>
          <p:nvPr>
            <p:ph type="title"/>
          </p:nvPr>
        </p:nvSpPr>
        <p:spPr>
          <a:xfrm>
            <a:off x="445458" y="1208878"/>
            <a:ext cx="8253082" cy="546099"/>
          </a:xfrm>
          <a:prstGeom prst="rect">
            <a:avLst/>
          </a:prstGeom>
        </p:spPr>
        <p:txBody>
          <a:bodyPr wrap="square" lIns="0" tIns="0" rIns="0" bIns="0">
            <a:spAutoFit/>
          </a:bodyPr>
          <a:lstStyle>
            <a:lvl1pPr>
              <a:defRPr sz="4300" b="0" i="0" u="sng">
                <a:solidFill>
                  <a:srgbClr val="404040"/>
                </a:solidFill>
                <a:latin typeface="Calibri Light"/>
                <a:cs typeface="Calibri Light"/>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29" name="object 10">
            <a:extLst>
              <a:ext uri="{FF2B5EF4-FFF2-40B4-BE49-F238E27FC236}">
                <a16:creationId xmlns:a16="http://schemas.microsoft.com/office/drawing/2014/main" id="{AB66A880-4DA0-2C46-AB1B-B9ED130878A9}"/>
              </a:ext>
            </a:extLst>
          </p:cNvPr>
          <p:cNvSpPr/>
          <p:nvPr userDrawn="1"/>
        </p:nvSpPr>
        <p:spPr>
          <a:xfrm>
            <a:off x="0" y="6324599"/>
            <a:ext cx="9144000" cy="533400"/>
          </a:xfrm>
          <a:custGeom>
            <a:avLst/>
            <a:gdLst/>
            <a:ahLst/>
            <a:cxnLst/>
            <a:rect l="l" t="t" r="r" b="b"/>
            <a:pathLst>
              <a:path w="10972800" h="640079">
                <a:moveTo>
                  <a:pt x="0" y="640079"/>
                </a:moveTo>
                <a:lnTo>
                  <a:pt x="10972800" y="640079"/>
                </a:lnTo>
                <a:lnTo>
                  <a:pt x="10972800" y="0"/>
                </a:lnTo>
                <a:lnTo>
                  <a:pt x="0" y="0"/>
                </a:lnTo>
                <a:lnTo>
                  <a:pt x="0" y="640079"/>
                </a:lnTo>
                <a:close/>
              </a:path>
            </a:pathLst>
          </a:custGeom>
          <a:solidFill>
            <a:schemeClr val="bg1"/>
          </a:solidFill>
        </p:spPr>
        <p:txBody>
          <a:bodyPr wrap="square" lIns="0" tIns="0" rIns="0" bIns="0" rtlCol="0"/>
          <a:lstStyle/>
          <a:p>
            <a:endParaRPr sz="1500"/>
          </a:p>
        </p:txBody>
      </p:sp>
    </p:spTree>
  </p:cSld>
  <p:clrMap bg1="lt1" tx1="dk1" bg2="lt2" tx2="dk2" accent1="accent1" accent2="accent2" accent3="accent3" accent4="accent4" accent5="accent5" accent6="accent6" hlink="hlink" folHlink="folHlink"/>
  <p:sldLayoutIdLst>
    <p:sldLayoutId id="2147483665" r:id="rId1"/>
    <p:sldLayoutId id="2147483667"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2052A29-2BFF-B541-BB16-AE1163BB599E}"/>
              </a:ext>
            </a:extLst>
          </p:cNvPr>
          <p:cNvSpPr/>
          <p:nvPr/>
        </p:nvSpPr>
        <p:spPr>
          <a:xfrm>
            <a:off x="-1" y="6350000"/>
            <a:ext cx="9144000" cy="497678"/>
          </a:xfrm>
          <a:custGeom>
            <a:avLst/>
            <a:gdLst/>
            <a:ahLst/>
            <a:cxnLst/>
            <a:rect l="l" t="t" r="r" b="b"/>
            <a:pathLst>
              <a:path w="10972800" h="1335405">
                <a:moveTo>
                  <a:pt x="0" y="1335024"/>
                </a:moveTo>
                <a:lnTo>
                  <a:pt x="10972800" y="1335024"/>
                </a:lnTo>
                <a:lnTo>
                  <a:pt x="10972800" y="0"/>
                </a:lnTo>
                <a:lnTo>
                  <a:pt x="0" y="0"/>
                </a:lnTo>
                <a:lnTo>
                  <a:pt x="0" y="1335024"/>
                </a:lnTo>
                <a:close/>
              </a:path>
            </a:pathLst>
          </a:custGeom>
          <a:solidFill>
            <a:srgbClr val="FFFFFF"/>
          </a:solidFill>
        </p:spPr>
        <p:txBody>
          <a:bodyPr wrap="square" lIns="0" tIns="0" rIns="0" bIns="0" rtlCol="0"/>
          <a:lstStyle/>
          <a:p>
            <a:endParaRPr sz="1500"/>
          </a:p>
        </p:txBody>
      </p:sp>
      <p:sp>
        <p:nvSpPr>
          <p:cNvPr id="2" name="Holder 2"/>
          <p:cNvSpPr>
            <a:spLocks noGrp="1"/>
          </p:cNvSpPr>
          <p:nvPr>
            <p:ph type="title"/>
          </p:nvPr>
        </p:nvSpPr>
        <p:spPr>
          <a:xfrm>
            <a:off x="445458" y="1208878"/>
            <a:ext cx="8253082" cy="661720"/>
          </a:xfrm>
          <a:prstGeom prst="rect">
            <a:avLst/>
          </a:prstGeom>
        </p:spPr>
        <p:txBody>
          <a:bodyPr wrap="square" lIns="0" tIns="0" rIns="0" bIns="0">
            <a:spAutoFit/>
          </a:bodyPr>
          <a:lstStyle>
            <a:lvl1pPr>
              <a:defRPr sz="4300" b="0" i="0" u="sng">
                <a:solidFill>
                  <a:srgbClr val="404040"/>
                </a:solidFill>
                <a:latin typeface="Calibri Light"/>
                <a:cs typeface="Calibri Light"/>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29" name="object 10">
            <a:extLst>
              <a:ext uri="{FF2B5EF4-FFF2-40B4-BE49-F238E27FC236}">
                <a16:creationId xmlns:a16="http://schemas.microsoft.com/office/drawing/2014/main" id="{AB66A880-4DA0-2C46-AB1B-B9ED130878A9}"/>
              </a:ext>
            </a:extLst>
          </p:cNvPr>
          <p:cNvSpPr/>
          <p:nvPr/>
        </p:nvSpPr>
        <p:spPr>
          <a:xfrm>
            <a:off x="0" y="6324599"/>
            <a:ext cx="9144000" cy="533400"/>
          </a:xfrm>
          <a:custGeom>
            <a:avLst/>
            <a:gdLst/>
            <a:ahLst/>
            <a:cxnLst/>
            <a:rect l="l" t="t" r="r" b="b"/>
            <a:pathLst>
              <a:path w="10972800" h="640079">
                <a:moveTo>
                  <a:pt x="0" y="640079"/>
                </a:moveTo>
                <a:lnTo>
                  <a:pt x="10972800" y="640079"/>
                </a:lnTo>
                <a:lnTo>
                  <a:pt x="10972800" y="0"/>
                </a:lnTo>
                <a:lnTo>
                  <a:pt x="0" y="0"/>
                </a:lnTo>
                <a:lnTo>
                  <a:pt x="0" y="640079"/>
                </a:lnTo>
                <a:close/>
              </a:path>
            </a:pathLst>
          </a:custGeom>
          <a:solidFill>
            <a:schemeClr val="bg1"/>
          </a:solidFill>
        </p:spPr>
        <p:txBody>
          <a:bodyPr wrap="square" lIns="0" tIns="0" rIns="0" bIns="0" rtlCol="0"/>
          <a:lstStyle/>
          <a:p>
            <a:endParaRPr sz="1500"/>
          </a:p>
        </p:txBody>
      </p:sp>
    </p:spTree>
    <p:extLst>
      <p:ext uri="{BB962C8B-B14F-4D97-AF65-F5344CB8AC3E}">
        <p14:creationId xmlns:p14="http://schemas.microsoft.com/office/powerpoint/2010/main" val="21008145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80"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bodyStyle>
    <p:other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1DBA0-2B21-4B9E-8399-BDE3F9EC2FE2}" type="datetimeFigureOut">
              <a:rPr lang="en-US" smtClean="0"/>
              <a:t>10/1/2024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F3E84-AB83-4CD0-9BBF-CF88A4EA6705}" type="slidenum">
              <a:rPr lang="en-US" smtClean="0"/>
              <a:t>‹#›</a:t>
            </a:fld>
            <a:endParaRPr lang="en-US"/>
          </a:p>
        </p:txBody>
      </p:sp>
    </p:spTree>
    <p:extLst>
      <p:ext uri="{BB962C8B-B14F-4D97-AF65-F5344CB8AC3E}">
        <p14:creationId xmlns:p14="http://schemas.microsoft.com/office/powerpoint/2010/main" val="41199386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61.png"/><Relationship Id="rId4" Type="http://schemas.openxmlformats.org/officeDocument/2006/relationships/diagramLayout" Target="../diagrams/layout2.xml"/><Relationship Id="rId9" Type="http://schemas.openxmlformats.org/officeDocument/2006/relationships/image" Target="../media/image60.jpe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245_37EE829B.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76.jpe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24A_C6AD3917.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hyperlink" Target="mailto:LISoundPlan2025@gmail.com" TargetMode="External"/><Relationship Id="rId4" Type="http://schemas.openxmlformats.org/officeDocument/2006/relationships/hyperlink" Target="https://forms.office.com/Pages/ResponsePage.aspx?id=qz9-oSON8kaH8z_Ot8agAAI-pUfvIVVPnGsMlWzF5mxUNjdJVzZTWTFVU05BWUNBSU5YRTdCVlZFWS4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hyperlink" Target="mailto:LISoundPlan2025@gmail.com" TargetMode="External"/><Relationship Id="rId4" Type="http://schemas.openxmlformats.org/officeDocument/2006/relationships/hyperlink" Target="https://forms.office.com/Pages/ResponsePage.aspx?id=qz9-oSON8kaH8z_Ot8agAAI-pUfvIVVPnGsMlWzF5mxUNjdJVzZTWTFVU05BWUNBSU5YRTdCVlZFWS4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3.png"/><Relationship Id="rId18" Type="http://schemas.openxmlformats.org/officeDocument/2006/relationships/customXml" Target="../ink/ink8.xml"/><Relationship Id="rId26" Type="http://schemas.openxmlformats.org/officeDocument/2006/relationships/image" Target="../media/image30.png"/><Relationship Id="rId3" Type="http://schemas.openxmlformats.org/officeDocument/2006/relationships/image" Target="../media/image18.jpeg"/><Relationship Id="rId21"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customXml" Target="../ink/ink5.xml"/><Relationship Id="rId17" Type="http://schemas.openxmlformats.org/officeDocument/2006/relationships/image" Target="../media/image25.png"/><Relationship Id="rId25" Type="http://schemas.openxmlformats.org/officeDocument/2006/relationships/customXml" Target="../ink/ink11.xml"/><Relationship Id="rId2" Type="http://schemas.openxmlformats.org/officeDocument/2006/relationships/notesSlide" Target="../notesSlides/notesSlide4.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customXml" Target="../ink/ink13.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22.png"/><Relationship Id="rId24" Type="http://schemas.openxmlformats.org/officeDocument/2006/relationships/image" Target="../media/image29.png"/><Relationship Id="rId5" Type="http://schemas.openxmlformats.org/officeDocument/2006/relationships/image" Target="../media/image19.png"/><Relationship Id="rId15" Type="http://schemas.openxmlformats.org/officeDocument/2006/relationships/image" Target="../media/image24.png"/><Relationship Id="rId23" Type="http://schemas.openxmlformats.org/officeDocument/2006/relationships/customXml" Target="../ink/ink10.xml"/><Relationship Id="rId28" Type="http://schemas.openxmlformats.org/officeDocument/2006/relationships/image" Target="../media/image31.png"/><Relationship Id="rId10" Type="http://schemas.openxmlformats.org/officeDocument/2006/relationships/customXml" Target="../ink/ink4.xml"/><Relationship Id="rId19" Type="http://schemas.openxmlformats.org/officeDocument/2006/relationships/image" Target="../media/image26.png"/><Relationship Id="rId4" Type="http://schemas.openxmlformats.org/officeDocument/2006/relationships/customXml" Target="../ink/ink1.xml"/><Relationship Id="rId9" Type="http://schemas.openxmlformats.org/officeDocument/2006/relationships/image" Target="../media/image21.png"/><Relationship Id="rId14" Type="http://schemas.openxmlformats.org/officeDocument/2006/relationships/customXml" Target="../ink/ink6.xml"/><Relationship Id="rId22" Type="http://schemas.openxmlformats.org/officeDocument/2006/relationships/image" Target="../media/image19.jpeg"/><Relationship Id="rId27" Type="http://schemas.openxmlformats.org/officeDocument/2006/relationships/customXml" Target="../ink/ink12.xml"/><Relationship Id="rId30"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0.jpe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14.png"/><Relationship Id="rId3" Type="http://schemas.openxmlformats.org/officeDocument/2006/relationships/diagramData" Target="../diagrams/data1.xml"/><Relationship Id="rId21" Type="http://schemas.openxmlformats.org/officeDocument/2006/relationships/image" Target="../media/image53.png"/><Relationship Id="rId7" Type="http://schemas.microsoft.com/office/2007/relationships/diagramDrawing" Target="../diagrams/drawing1.xml"/><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9.png"/><Relationship Id="rId20"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44.png"/><Relationship Id="rId5" Type="http://schemas.openxmlformats.org/officeDocument/2006/relationships/diagramQuickStyle" Target="../diagrams/quickStyle1.xml"/><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1.png"/><Relationship Id="rId4" Type="http://schemas.openxmlformats.org/officeDocument/2006/relationships/diagramLayout" Target="../diagrams/layout1.xml"/><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55.png"/><Relationship Id="rId7" Type="http://schemas.openxmlformats.org/officeDocument/2006/relationships/image" Target="../media/image44.png"/><Relationship Id="rId12" Type="http://schemas.openxmlformats.org/officeDocument/2006/relationships/image" Target="../media/image42.png"/><Relationship Id="rId2" Type="http://schemas.openxmlformats.org/officeDocument/2006/relationships/notesSlide" Target="../notesSlides/notesSlide7.xml"/><Relationship Id="rId16"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50.png"/><Relationship Id="rId10" Type="http://schemas.openxmlformats.org/officeDocument/2006/relationships/image" Target="../media/image41.png"/><Relationship Id="rId4" Type="http://schemas.openxmlformats.org/officeDocument/2006/relationships/image" Target="../media/image13.png"/><Relationship Id="rId9" Type="http://schemas.openxmlformats.org/officeDocument/2006/relationships/image" Target="../media/image46.png"/><Relationship Id="rId1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2C66-F331-384A-B9A3-7ACBFA8668C5}"/>
              </a:ext>
            </a:extLst>
          </p:cNvPr>
          <p:cNvSpPr>
            <a:spLocks noGrp="1"/>
          </p:cNvSpPr>
          <p:nvPr>
            <p:ph type="title"/>
          </p:nvPr>
        </p:nvSpPr>
        <p:spPr>
          <a:xfrm>
            <a:off x="119802" y="1711638"/>
            <a:ext cx="4449023" cy="3077766"/>
          </a:xfrm>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lnSpc>
                <a:spcPct val="100000"/>
              </a:lnSpc>
            </a:pPr>
            <a:r>
              <a:rPr lang="en-US" sz="4000">
                <a:solidFill>
                  <a:schemeClr val="bg1"/>
                </a:solidFill>
              </a:rPr>
              <a:t>Long Island Sound</a:t>
            </a:r>
            <a:br>
              <a:rPr lang="en-US" sz="4000">
                <a:solidFill>
                  <a:schemeClr val="bg1"/>
                </a:solidFill>
              </a:rPr>
            </a:br>
            <a:br>
              <a:rPr lang="en-US" sz="4000">
                <a:solidFill>
                  <a:schemeClr val="bg1"/>
                </a:solidFill>
              </a:rPr>
            </a:br>
            <a:r>
              <a:rPr lang="en-US" sz="4000">
                <a:solidFill>
                  <a:schemeClr val="bg1"/>
                </a:solidFill>
              </a:rPr>
              <a:t>2025 Comprehensive Conservation and Management Plan</a:t>
            </a:r>
            <a:endParaRPr lang="en-US" sz="3667" i="1">
              <a:solidFill>
                <a:schemeClr val="bg1"/>
              </a:solidFill>
              <a:cs typeface="Calibri"/>
            </a:endParaRPr>
          </a:p>
        </p:txBody>
      </p:sp>
      <p:pic>
        <p:nvPicPr>
          <p:cNvPr id="3" name="Picture Placeholder 2">
            <a:extLst>
              <a:ext uri="{FF2B5EF4-FFF2-40B4-BE49-F238E27FC236}">
                <a16:creationId xmlns:a16="http://schemas.microsoft.com/office/drawing/2014/main" id="{0F173340-CB2E-0039-5867-558846EB4506}"/>
              </a:ext>
            </a:extLst>
          </p:cNvPr>
          <p:cNvPicPr>
            <a:picLocks noGrp="1" noChangeAspect="1"/>
          </p:cNvPicPr>
          <p:nvPr>
            <p:ph type="pic" sz="quarter" idx="10"/>
          </p:nvPr>
        </p:nvPicPr>
        <p:blipFill>
          <a:blip r:embed="rId3"/>
          <a:srcRect l="16644" r="16644"/>
          <a:stretch/>
        </p:blipFill>
        <p:spPr>
          <a:xfrm>
            <a:off x="1278044" y="5619749"/>
            <a:ext cx="1007956" cy="1407576"/>
          </a:xfrm>
        </p:spPr>
      </p:pic>
      <p:pic>
        <p:nvPicPr>
          <p:cNvPr id="4" name="Picture Placeholder 4" descr="A sandy beach next to a body of water&#10;&#10;Description automatically generated">
            <a:extLst>
              <a:ext uri="{FF2B5EF4-FFF2-40B4-BE49-F238E27FC236}">
                <a16:creationId xmlns:a16="http://schemas.microsoft.com/office/drawing/2014/main" id="{1A7EC041-480A-08A9-41B5-40FDEFC1B4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8825" y="0"/>
            <a:ext cx="4575175" cy="6858000"/>
          </a:xfrm>
          <a:prstGeom prst="rect">
            <a:avLst/>
          </a:prstGeom>
        </p:spPr>
      </p:pic>
      <p:sp>
        <p:nvSpPr>
          <p:cNvPr id="7" name="TextBox 6">
            <a:extLst>
              <a:ext uri="{FF2B5EF4-FFF2-40B4-BE49-F238E27FC236}">
                <a16:creationId xmlns:a16="http://schemas.microsoft.com/office/drawing/2014/main" id="{C4E2D455-D9A1-548B-C3E8-C5D806CA7B6D}"/>
              </a:ext>
            </a:extLst>
          </p:cNvPr>
          <p:cNvSpPr txBox="1"/>
          <p:nvPr/>
        </p:nvSpPr>
        <p:spPr>
          <a:xfrm flipH="1">
            <a:off x="6614556" y="6581001"/>
            <a:ext cx="2529444" cy="276999"/>
          </a:xfrm>
          <a:prstGeom prst="rect">
            <a:avLst/>
          </a:prstGeom>
          <a:noFill/>
        </p:spPr>
        <p:txBody>
          <a:bodyPr wrap="square" rtlCol="0">
            <a:spAutoFit/>
          </a:bodyPr>
          <a:lstStyle/>
          <a:p>
            <a:r>
              <a:rPr lang="en-US" sz="1200">
                <a:solidFill>
                  <a:schemeClr val="bg1">
                    <a:lumMod val="75000"/>
                  </a:schemeClr>
                </a:solidFill>
              </a:rPr>
              <a:t>Picture by Casey Personius, NYSDEC</a:t>
            </a:r>
          </a:p>
        </p:txBody>
      </p:sp>
      <p:grpSp>
        <p:nvGrpSpPr>
          <p:cNvPr id="6" name="Group 5">
            <a:extLst>
              <a:ext uri="{FF2B5EF4-FFF2-40B4-BE49-F238E27FC236}">
                <a16:creationId xmlns:a16="http://schemas.microsoft.com/office/drawing/2014/main" id="{2F326DDD-D85D-3A44-1984-2DF2080A20C1}"/>
              </a:ext>
            </a:extLst>
          </p:cNvPr>
          <p:cNvGrpSpPr/>
          <p:nvPr/>
        </p:nvGrpSpPr>
        <p:grpSpPr>
          <a:xfrm>
            <a:off x="0" y="5855507"/>
            <a:ext cx="1004857" cy="934755"/>
            <a:chOff x="3183514" y="1818153"/>
            <a:chExt cx="1668435" cy="1668435"/>
          </a:xfrm>
        </p:grpSpPr>
        <p:sp>
          <p:nvSpPr>
            <p:cNvPr id="8" name="Rectangle: Rounded Corners 7">
              <a:extLst>
                <a:ext uri="{FF2B5EF4-FFF2-40B4-BE49-F238E27FC236}">
                  <a16:creationId xmlns:a16="http://schemas.microsoft.com/office/drawing/2014/main" id="{6997F24D-B2B0-925A-44CE-450804092CE3}"/>
                </a:ext>
              </a:extLst>
            </p:cNvPr>
            <p:cNvSpPr/>
            <p:nvPr/>
          </p:nvSpPr>
          <p:spPr>
            <a:xfrm>
              <a:off x="3183514" y="1818153"/>
              <a:ext cx="1668435" cy="1668435"/>
            </a:xfrm>
            <a:prstGeom prst="roundRect">
              <a:avLst/>
            </a:prstGeom>
            <a:blipFill rotWithShape="0">
              <a:blip r:embed="rId5"/>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6D3DA8D3-B6C0-C96F-6BE6-217DB26E311A}"/>
                </a:ext>
              </a:extLst>
            </p:cNvPr>
            <p:cNvSpPr txBox="1"/>
            <p:nvPr/>
          </p:nvSpPr>
          <p:spPr>
            <a:xfrm>
              <a:off x="3264960" y="1899599"/>
              <a:ext cx="1505543" cy="15055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endParaRPr lang="en-US" sz="3600" kern="1200"/>
            </a:p>
            <a:p>
              <a:pPr marL="0" lvl="0" indent="0" algn="ctr" defTabSz="1600200">
                <a:lnSpc>
                  <a:spcPct val="90000"/>
                </a:lnSpc>
                <a:spcBef>
                  <a:spcPct val="0"/>
                </a:spcBef>
                <a:spcAft>
                  <a:spcPct val="35000"/>
                </a:spcAft>
                <a:buNone/>
              </a:pPr>
              <a:endParaRPr lang="en-US" sz="3600" kern="1200"/>
            </a:p>
          </p:txBody>
        </p:sp>
      </p:grpSp>
      <p:pic>
        <p:nvPicPr>
          <p:cNvPr id="13" name="Picture 12">
            <a:extLst>
              <a:ext uri="{FF2B5EF4-FFF2-40B4-BE49-F238E27FC236}">
                <a16:creationId xmlns:a16="http://schemas.microsoft.com/office/drawing/2014/main" id="{B21BCD27-8FB9-27F9-73C0-10BE7B11D1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80924" y="6021552"/>
            <a:ext cx="1917220" cy="598598"/>
          </a:xfrm>
          <a:prstGeom prst="rect">
            <a:avLst/>
          </a:prstGeom>
        </p:spPr>
      </p:pic>
    </p:spTree>
    <p:extLst>
      <p:ext uri="{BB962C8B-B14F-4D97-AF65-F5344CB8AC3E}">
        <p14:creationId xmlns:p14="http://schemas.microsoft.com/office/powerpoint/2010/main" val="1853174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FDDBA61-6FCF-AC1C-7A5F-0405930824EE}"/>
              </a:ext>
            </a:extLst>
          </p:cNvPr>
          <p:cNvGraphicFramePr/>
          <p:nvPr>
            <p:extLst>
              <p:ext uri="{D42A27DB-BD31-4B8C-83A1-F6EECF244321}">
                <p14:modId xmlns:p14="http://schemas.microsoft.com/office/powerpoint/2010/main" val="1752215697"/>
              </p:ext>
            </p:extLst>
          </p:nvPr>
        </p:nvGraphicFramePr>
        <p:xfrm>
          <a:off x="-594411" y="796941"/>
          <a:ext cx="9738411" cy="6492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C63C1C3E-AA14-44EB-A31F-D3C052715ED1}"/>
              </a:ext>
            </a:extLst>
          </p:cNvPr>
          <p:cNvSpPr>
            <a:spLocks noGrp="1"/>
          </p:cNvSpPr>
          <p:nvPr>
            <p:ph sz="quarter" idx="13"/>
          </p:nvPr>
        </p:nvSpPr>
        <p:spPr/>
        <p:txBody>
          <a:bodyPr>
            <a:noAutofit/>
          </a:bodyPr>
          <a:lstStyle/>
          <a:p>
            <a:pPr marL="0" indent="0">
              <a:buNone/>
            </a:pPr>
            <a:r>
              <a:rPr lang="en-US" sz="3200"/>
              <a:t>The Plan</a:t>
            </a:r>
          </a:p>
        </p:txBody>
      </p:sp>
      <p:pic>
        <p:nvPicPr>
          <p:cNvPr id="6" name="Shape 181">
            <a:extLst>
              <a:ext uri="{FF2B5EF4-FFF2-40B4-BE49-F238E27FC236}">
                <a16:creationId xmlns:a16="http://schemas.microsoft.com/office/drawing/2014/main" id="{84311838-FF0E-460C-81DB-C4063B7B3909}"/>
              </a:ext>
            </a:extLst>
          </p:cNvPr>
          <p:cNvPicPr preferRelativeResize="0"/>
          <p:nvPr/>
        </p:nvPicPr>
        <p:blipFill rotWithShape="1">
          <a:blip r:embed="rId8">
            <a:alphaModFix/>
            <a:extLst>
              <a:ext uri="{28A0092B-C50C-407E-A947-70E740481C1C}">
                <a14:useLocalDpi xmlns:a14="http://schemas.microsoft.com/office/drawing/2010/main"/>
              </a:ext>
            </a:extLst>
          </a:blip>
          <a:srcRect/>
          <a:stretch/>
        </p:blipFill>
        <p:spPr>
          <a:xfrm>
            <a:off x="190877" y="2480786"/>
            <a:ext cx="2552323" cy="3200400"/>
          </a:xfrm>
          <a:prstGeom prst="rect">
            <a:avLst/>
          </a:prstGeom>
          <a:noFill/>
          <a:ln>
            <a:noFill/>
          </a:ln>
        </p:spPr>
      </p:pic>
      <p:pic>
        <p:nvPicPr>
          <p:cNvPr id="7" name="Picture 6">
            <a:extLst>
              <a:ext uri="{FF2B5EF4-FFF2-40B4-BE49-F238E27FC236}">
                <a16:creationId xmlns:a16="http://schemas.microsoft.com/office/drawing/2014/main" id="{452FB3AF-0D54-43A8-A65D-D6B518619C1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78086" y="2480786"/>
            <a:ext cx="2365513" cy="3200400"/>
          </a:xfrm>
          <a:prstGeom prst="rect">
            <a:avLst/>
          </a:prstGeom>
        </p:spPr>
      </p:pic>
      <p:sp>
        <p:nvSpPr>
          <p:cNvPr id="13" name="TextBox 12">
            <a:extLst>
              <a:ext uri="{FF2B5EF4-FFF2-40B4-BE49-F238E27FC236}">
                <a16:creationId xmlns:a16="http://schemas.microsoft.com/office/drawing/2014/main" id="{C7BC2266-273A-4AD5-BA42-B7C67D75F2AE}"/>
              </a:ext>
            </a:extLst>
          </p:cNvPr>
          <p:cNvSpPr txBox="1"/>
          <p:nvPr/>
        </p:nvSpPr>
        <p:spPr>
          <a:xfrm>
            <a:off x="-172278" y="1983914"/>
            <a:ext cx="3510474" cy="461665"/>
          </a:xfrm>
          <a:prstGeom prst="rect">
            <a:avLst/>
          </a:prstGeom>
          <a:noFill/>
        </p:spPr>
        <p:txBody>
          <a:bodyPr wrap="square" rtlCol="0">
            <a:spAutoFit/>
          </a:bodyPr>
          <a:lstStyle/>
          <a:p>
            <a:pPr algn="ctr"/>
            <a:r>
              <a:rPr lang="en-US" sz="2400" b="1">
                <a:solidFill>
                  <a:srgbClr val="002060"/>
                </a:solidFill>
              </a:rPr>
              <a:t>1994 Management Plan</a:t>
            </a:r>
          </a:p>
        </p:txBody>
      </p:sp>
      <p:sp>
        <p:nvSpPr>
          <p:cNvPr id="4" name="TextBox 3">
            <a:extLst>
              <a:ext uri="{FF2B5EF4-FFF2-40B4-BE49-F238E27FC236}">
                <a16:creationId xmlns:a16="http://schemas.microsoft.com/office/drawing/2014/main" id="{DA04CB5E-52DB-EF52-2B4F-A6B84C4FD00A}"/>
              </a:ext>
            </a:extLst>
          </p:cNvPr>
          <p:cNvSpPr txBox="1"/>
          <p:nvPr/>
        </p:nvSpPr>
        <p:spPr>
          <a:xfrm>
            <a:off x="3005605" y="1978143"/>
            <a:ext cx="3510474" cy="461665"/>
          </a:xfrm>
          <a:prstGeom prst="rect">
            <a:avLst/>
          </a:prstGeom>
          <a:noFill/>
        </p:spPr>
        <p:txBody>
          <a:bodyPr wrap="square" rtlCol="0">
            <a:spAutoFit/>
          </a:bodyPr>
          <a:lstStyle/>
          <a:p>
            <a:pPr algn="ctr"/>
            <a:r>
              <a:rPr lang="en-US" sz="2400" b="1">
                <a:solidFill>
                  <a:srgbClr val="002060"/>
                </a:solidFill>
              </a:rPr>
              <a:t>2015 Revision</a:t>
            </a:r>
          </a:p>
        </p:txBody>
      </p:sp>
      <p:sp>
        <p:nvSpPr>
          <p:cNvPr id="11" name="TextBox 10">
            <a:extLst>
              <a:ext uri="{FF2B5EF4-FFF2-40B4-BE49-F238E27FC236}">
                <a16:creationId xmlns:a16="http://schemas.microsoft.com/office/drawing/2014/main" id="{6066A29A-F6AD-801A-FAB8-3B76DAB2C48F}"/>
              </a:ext>
            </a:extLst>
          </p:cNvPr>
          <p:cNvSpPr txBox="1"/>
          <p:nvPr/>
        </p:nvSpPr>
        <p:spPr>
          <a:xfrm>
            <a:off x="5897915" y="1972372"/>
            <a:ext cx="3510474" cy="461665"/>
          </a:xfrm>
          <a:prstGeom prst="rect">
            <a:avLst/>
          </a:prstGeom>
          <a:noFill/>
        </p:spPr>
        <p:txBody>
          <a:bodyPr wrap="square" rtlCol="0">
            <a:spAutoFit/>
          </a:bodyPr>
          <a:lstStyle/>
          <a:p>
            <a:pPr algn="ctr"/>
            <a:r>
              <a:rPr lang="en-US" sz="2400" b="1">
                <a:solidFill>
                  <a:srgbClr val="002060"/>
                </a:solidFill>
              </a:rPr>
              <a:t>2025 Revision</a:t>
            </a:r>
          </a:p>
        </p:txBody>
      </p:sp>
      <p:pic>
        <p:nvPicPr>
          <p:cNvPr id="17" name="Picture 16">
            <a:extLst>
              <a:ext uri="{FF2B5EF4-FFF2-40B4-BE49-F238E27FC236}">
                <a16:creationId xmlns:a16="http://schemas.microsoft.com/office/drawing/2014/main" id="{54B03917-09EA-6B00-2AED-DBA531010FCB}"/>
              </a:ext>
            </a:extLst>
          </p:cNvPr>
          <p:cNvPicPr>
            <a:picLocks noChangeAspect="1"/>
          </p:cNvPicPr>
          <p:nvPr/>
        </p:nvPicPr>
        <p:blipFill>
          <a:blip r:embed="rId10"/>
          <a:stretch>
            <a:fillRect/>
          </a:stretch>
        </p:blipFill>
        <p:spPr>
          <a:xfrm>
            <a:off x="6619875" y="2476500"/>
            <a:ext cx="2438400" cy="3200400"/>
          </a:xfrm>
          <a:prstGeom prst="rect">
            <a:avLst/>
          </a:prstGeom>
        </p:spPr>
      </p:pic>
    </p:spTree>
    <p:extLst>
      <p:ext uri="{BB962C8B-B14F-4D97-AF65-F5344CB8AC3E}">
        <p14:creationId xmlns:p14="http://schemas.microsoft.com/office/powerpoint/2010/main" val="3522488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144001" cy="60810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3444" y="4214209"/>
            <a:ext cx="3404435" cy="264379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2688" y="4853844"/>
            <a:ext cx="2691312" cy="201848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4485664"/>
            <a:ext cx="3163444" cy="237233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459089" y="139453"/>
            <a:ext cx="7218349" cy="646331"/>
          </a:xfrm>
          <a:prstGeom prst="rect">
            <a:avLst/>
          </a:prstGeom>
          <a:solidFill>
            <a:schemeClr val="tx2">
              <a:lumMod val="60000"/>
              <a:lumOff val="40000"/>
              <a:alpha val="84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ea typeface="+mn-ea"/>
                <a:cs typeface="+mn-cs"/>
              </a:rPr>
              <a:t>To date, LISS partners have restored over </a:t>
            </a:r>
            <a:r>
              <a:rPr lang="en-US" b="1" i="1">
                <a:solidFill>
                  <a:srgbClr val="002060"/>
                </a:solidFill>
              </a:rPr>
              <a:t>2102 acres of coastal habitat </a:t>
            </a:r>
            <a:r>
              <a:rPr kumimoji="0" lang="en-US" b="0" i="0" u="none" strike="noStrike" kern="1200" cap="none" spc="0" normalizeH="0" baseline="0" noProof="0">
                <a:ln>
                  <a:noFill/>
                </a:ln>
                <a:solidFill>
                  <a:prstClr val="white"/>
                </a:solidFill>
                <a:effectLst/>
                <a:uLnTx/>
                <a:uFillTx/>
                <a:ea typeface="+mn-ea"/>
                <a:cs typeface="+mn-cs"/>
              </a:rPr>
              <a:t>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ea typeface="+mn-ea"/>
                <a:cs typeface="+mn-cs"/>
              </a:rPr>
              <a:t> opened over</a:t>
            </a:r>
            <a:r>
              <a:rPr kumimoji="0" lang="en-US" b="0" i="1" u="none" strike="noStrike" kern="1200" cap="none" spc="0" normalizeH="0" baseline="0" noProof="0">
                <a:ln>
                  <a:noFill/>
                </a:ln>
                <a:solidFill>
                  <a:srgbClr val="FABC78"/>
                </a:solidFill>
                <a:effectLst/>
                <a:uLnTx/>
                <a:uFillTx/>
                <a:ea typeface="+mn-ea"/>
                <a:cs typeface="+mn-cs"/>
              </a:rPr>
              <a:t> </a:t>
            </a:r>
            <a:r>
              <a:rPr lang="en-US" b="1" i="1">
                <a:solidFill>
                  <a:srgbClr val="002060"/>
                </a:solidFill>
              </a:rPr>
              <a:t>429 river miles </a:t>
            </a:r>
            <a:r>
              <a:rPr kumimoji="0" lang="en-US" b="0" i="0" u="none" strike="noStrike" kern="1200" cap="none" spc="0" normalizeH="0" baseline="0" noProof="0">
                <a:ln>
                  <a:noFill/>
                </a:ln>
                <a:solidFill>
                  <a:prstClr val="white"/>
                </a:solidFill>
                <a:effectLst/>
                <a:uLnTx/>
                <a:uFillTx/>
                <a:ea typeface="+mn-ea"/>
                <a:cs typeface="+mn-cs"/>
              </a:rPr>
              <a:t>for migratory fish passage.</a:t>
            </a:r>
          </a:p>
        </p:txBody>
      </p:sp>
      <p:sp>
        <p:nvSpPr>
          <p:cNvPr id="8" name="TextBox 7"/>
          <p:cNvSpPr txBox="1"/>
          <p:nvPr/>
        </p:nvSpPr>
        <p:spPr>
          <a:xfrm>
            <a:off x="2149472" y="3422881"/>
            <a:ext cx="6821619" cy="923330"/>
          </a:xfrm>
          <a:prstGeom prst="rect">
            <a:avLst/>
          </a:prstGeom>
          <a:solidFill>
            <a:schemeClr val="tx2">
              <a:lumMod val="60000"/>
              <a:lumOff val="40000"/>
              <a:alpha val="84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ea typeface="+mn-ea"/>
                <a:cs typeface="+mn-cs"/>
              </a:rPr>
              <a:t>The </a:t>
            </a:r>
            <a:r>
              <a:rPr lang="en-US" b="1" i="1">
                <a:solidFill>
                  <a:srgbClr val="002060"/>
                </a:solidFill>
              </a:rPr>
              <a:t>LIS Stewardship Initiative </a:t>
            </a:r>
            <a:r>
              <a:rPr kumimoji="0" lang="en-US" b="0" i="0" u="none" strike="noStrike" kern="1200" cap="none" spc="0" normalizeH="0" baseline="0" noProof="0">
                <a:ln>
                  <a:noFill/>
                </a:ln>
                <a:solidFill>
                  <a:prstClr val="white"/>
                </a:solidFill>
                <a:effectLst/>
                <a:uLnTx/>
                <a:uFillTx/>
                <a:ea typeface="+mn-ea"/>
                <a:cs typeface="+mn-cs"/>
              </a:rPr>
              <a:t>is working to protect and enhance 33 flagship coastal preserve sites in Connecticut and Long Island, New York; promoting public access, education and passive recreation.</a:t>
            </a:r>
          </a:p>
        </p:txBody>
      </p:sp>
      <p:sp>
        <p:nvSpPr>
          <p:cNvPr id="11" name="TextBox 10"/>
          <p:cNvSpPr txBox="1"/>
          <p:nvPr/>
        </p:nvSpPr>
        <p:spPr>
          <a:xfrm>
            <a:off x="620889" y="1178341"/>
            <a:ext cx="6821619" cy="646331"/>
          </a:xfrm>
          <a:prstGeom prst="rect">
            <a:avLst/>
          </a:prstGeom>
          <a:solidFill>
            <a:schemeClr val="tx2">
              <a:lumMod val="60000"/>
              <a:lumOff val="40000"/>
              <a:alpha val="84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ea typeface="+mn-ea"/>
                <a:cs typeface="+mn-cs"/>
              </a:rPr>
              <a:t>Since the </a:t>
            </a:r>
            <a:r>
              <a:rPr lang="en-US" b="1" i="1">
                <a:solidFill>
                  <a:srgbClr val="002060"/>
                </a:solidFill>
              </a:rPr>
              <a:t>2000 nitrogen TMDL </a:t>
            </a:r>
            <a:r>
              <a:rPr kumimoji="0" lang="en-US" b="0" i="0" u="none" strike="noStrike" kern="1200" cap="none" spc="0" normalizeH="0" baseline="0" noProof="0">
                <a:ln>
                  <a:noFill/>
                </a:ln>
                <a:solidFill>
                  <a:prstClr val="white"/>
                </a:solidFill>
                <a:effectLst/>
                <a:uLnTx/>
                <a:uFillTx/>
                <a:ea typeface="+mn-ea"/>
                <a:cs typeface="+mn-cs"/>
              </a:rPr>
              <a:t>, CT and NY cut more than </a:t>
            </a:r>
            <a:r>
              <a:rPr lang="en-US" b="1" i="1">
                <a:solidFill>
                  <a:srgbClr val="002060"/>
                </a:solidFill>
              </a:rPr>
              <a:t>47 million pounds of nitrogen</a:t>
            </a:r>
            <a:r>
              <a:rPr kumimoji="0" lang="en-US" b="0" i="1" u="none" strike="noStrike" kern="1200" cap="none" spc="0" normalizeH="0" baseline="0" noProof="0">
                <a:ln>
                  <a:noFill/>
                </a:ln>
                <a:solidFill>
                  <a:srgbClr val="FABC78"/>
                </a:solidFill>
                <a:effectLst/>
                <a:uLnTx/>
                <a:uFillTx/>
                <a:ea typeface="+mn-ea"/>
                <a:cs typeface="+mn-cs"/>
              </a:rPr>
              <a:t> </a:t>
            </a:r>
            <a:r>
              <a:rPr kumimoji="0" lang="en-US" b="0" i="0" u="none" strike="noStrike" kern="1200" cap="none" spc="0" normalizeH="0" baseline="0" noProof="0">
                <a:ln>
                  <a:noFill/>
                </a:ln>
                <a:solidFill>
                  <a:prstClr val="white"/>
                </a:solidFill>
                <a:effectLst/>
                <a:uLnTx/>
                <a:uFillTx/>
                <a:ea typeface="+mn-ea"/>
                <a:cs typeface="+mn-cs"/>
              </a:rPr>
              <a:t>annually from point sources alone.</a:t>
            </a:r>
          </a:p>
        </p:txBody>
      </p:sp>
      <p:sp>
        <p:nvSpPr>
          <p:cNvPr id="13" name="Rectangle 12"/>
          <p:cNvSpPr/>
          <p:nvPr/>
        </p:nvSpPr>
        <p:spPr>
          <a:xfrm>
            <a:off x="1998827" y="2214359"/>
            <a:ext cx="6761149" cy="923330"/>
          </a:xfrm>
          <a:prstGeom prst="rect">
            <a:avLst/>
          </a:prstGeom>
          <a:solidFill>
            <a:schemeClr val="tx2">
              <a:lumMod val="60000"/>
              <a:lumOff val="40000"/>
              <a:alpha val="84000"/>
            </a:schemeClr>
          </a:solidFill>
          <a:effectLst>
            <a:outerShdw blurRad="50800" dist="38100" dir="2700000" algn="tl" rotWithShape="0">
              <a:prstClr val="black">
                <a:alpha val="40000"/>
              </a:prstClr>
            </a:outerShdw>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ea typeface="+mn-ea"/>
                <a:cs typeface="+mn-cs"/>
              </a:rPr>
              <a:t>Nitrogen management actions have decreased the five-year rolling average in the maximum area of hypoxic waters by </a:t>
            </a:r>
            <a:r>
              <a:rPr lang="en-US" b="1" i="1">
                <a:solidFill>
                  <a:srgbClr val="002060"/>
                </a:solidFill>
              </a:rPr>
              <a:t>54 percent</a:t>
            </a:r>
            <a:r>
              <a:rPr kumimoji="0" lang="en-US" b="0" i="0" u="none" strike="noStrike" kern="1200" cap="none" spc="0" normalizeH="0" baseline="0" noProof="0">
                <a:ln>
                  <a:noFill/>
                </a:ln>
                <a:solidFill>
                  <a:prstClr val="white"/>
                </a:solidFill>
                <a:effectLst/>
                <a:uLnTx/>
                <a:uFillTx/>
                <a:ea typeface="+mn-ea"/>
                <a:cs typeface="+mn-cs"/>
              </a:rPr>
              <a:t> compared to the pre-2000 average of 205 square miles. </a:t>
            </a:r>
          </a:p>
        </p:txBody>
      </p:sp>
    </p:spTree>
    <p:extLst>
      <p:ext uri="{BB962C8B-B14F-4D97-AF65-F5344CB8AC3E}">
        <p14:creationId xmlns:p14="http://schemas.microsoft.com/office/powerpoint/2010/main" val="3910566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EF713-2712-F86B-58FF-9E74E0AF005B}"/>
              </a:ext>
            </a:extLst>
          </p:cNvPr>
          <p:cNvSpPr>
            <a:spLocks noGrp="1"/>
          </p:cNvSpPr>
          <p:nvPr>
            <p:ph type="title"/>
          </p:nvPr>
        </p:nvSpPr>
        <p:spPr>
          <a:xfrm>
            <a:off x="418721" y="1209368"/>
            <a:ext cx="8253082" cy="706211"/>
          </a:xfrm>
        </p:spPr>
        <p:txBody>
          <a:bodyPr wrap="square" lIns="0" tIns="0" rIns="0" bIns="0" anchor="t">
            <a:normAutofit/>
          </a:bodyPr>
          <a:lstStyle/>
          <a:p>
            <a:pPr>
              <a:lnSpc>
                <a:spcPct val="100000"/>
              </a:lnSpc>
            </a:pPr>
            <a:r>
              <a:rPr lang="en-US"/>
              <a:t>The Long Island Sound CCMP is being revised!</a:t>
            </a:r>
          </a:p>
        </p:txBody>
      </p:sp>
      <p:sp>
        <p:nvSpPr>
          <p:cNvPr id="7" name="Text Placeholder 6">
            <a:extLst>
              <a:ext uri="{FF2B5EF4-FFF2-40B4-BE49-F238E27FC236}">
                <a16:creationId xmlns:a16="http://schemas.microsoft.com/office/drawing/2014/main" id="{B74D1404-58DE-4EE0-9279-B712BF1C7209}"/>
              </a:ext>
            </a:extLst>
          </p:cNvPr>
          <p:cNvSpPr>
            <a:spLocks noGrp="1"/>
          </p:cNvSpPr>
          <p:nvPr/>
        </p:nvSpPr>
        <p:spPr>
          <a:xfrm>
            <a:off x="3852387" y="2095247"/>
            <a:ext cx="4738140" cy="2539157"/>
          </a:xfrm>
          <a:prstGeom prst="rect">
            <a:avLst/>
          </a:prstGeom>
        </p:spPr>
        <p:txBody>
          <a:bodyPr wrap="square" lIns="0" tIns="0" rIns="0" bIns="0" anchor="t">
            <a:spAutoFit/>
          </a:bodyPr>
          <a:lstStyle>
            <a:lvl1pPr marL="0" indent="0">
              <a:lnSpc>
                <a:spcPts val="2800"/>
              </a:lnSpc>
              <a:spcAft>
                <a:spcPts val="300"/>
              </a:spcAft>
              <a:buFont typeface="+mj-lt"/>
              <a:buNone/>
              <a:defRPr sz="2600" b="1">
                <a:solidFill>
                  <a:srgbClr val="0070C0"/>
                </a:solidFill>
                <a:latin typeface="+mn-lt"/>
                <a:ea typeface="+mn-ea"/>
                <a:cs typeface="+mn-cs"/>
              </a:defRPr>
            </a:lvl1pPr>
            <a:lvl2pPr marL="0" indent="0">
              <a:lnSpc>
                <a:spcPts val="2800"/>
              </a:lnSpc>
              <a:spcAft>
                <a:spcPts val="0"/>
              </a:spcAft>
              <a:buFontTx/>
              <a:buNone/>
              <a:defRPr sz="2400" b="0">
                <a:solidFill>
                  <a:srgbClr val="404040"/>
                </a:solidFill>
                <a:latin typeface="+mn-lt"/>
                <a:ea typeface="+mn-ea"/>
                <a:cs typeface="+mn-cs"/>
              </a:defRPr>
            </a:lvl2pPr>
            <a:lvl3pPr marL="365760" indent="0">
              <a:buFontTx/>
              <a:buNone/>
              <a:defRPr sz="1800" b="0">
                <a:solidFill>
                  <a:srgbClr val="404040"/>
                </a:solidFill>
                <a:latin typeface="+mn-lt"/>
                <a:ea typeface="+mn-ea"/>
                <a:cs typeface="+mn-cs"/>
              </a:defRPr>
            </a:lvl3pPr>
            <a:lvl4pPr marL="1371600" indent="0">
              <a:buFontTx/>
              <a:buNone/>
              <a:defRPr>
                <a:solidFill>
                  <a:srgbClr val="404040"/>
                </a:solidFill>
                <a:latin typeface="+mn-lt"/>
                <a:ea typeface="+mn-ea"/>
                <a:cs typeface="+mn-cs"/>
              </a:defRPr>
            </a:lvl4pPr>
            <a:lvl5pPr marL="1828800" indent="0">
              <a:buFontTx/>
              <a:buNone/>
              <a:defRPr>
                <a:solidFill>
                  <a:srgbClr val="404040"/>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lnSpc>
                <a:spcPct val="100000"/>
              </a:lnSpc>
              <a:buFont typeface="Arial" panose="020B0604020202020204" pitchFamily="34" charset="0"/>
              <a:buChar char="•"/>
            </a:pPr>
            <a:r>
              <a:rPr lang="en-US" sz="2000" b="0"/>
              <a:t>New plan for 2025. Outlines goals, objectives, and actions to restore and maintain the health of Long Island Sound and its watershed.</a:t>
            </a:r>
          </a:p>
          <a:p>
            <a:pPr marL="457200" indent="-457200">
              <a:lnSpc>
                <a:spcPct val="100000"/>
              </a:lnSpc>
              <a:buFont typeface="Arial" panose="020B0604020202020204" pitchFamily="34" charset="0"/>
              <a:buChar char="•"/>
            </a:pPr>
            <a:r>
              <a:rPr lang="en-US" sz="2000" b="0"/>
              <a:t>Will set objectives for the next ten years and actions for the next five years.</a:t>
            </a:r>
          </a:p>
          <a:p>
            <a:pPr marL="457200" indent="-457200">
              <a:lnSpc>
                <a:spcPct val="100000"/>
              </a:lnSpc>
              <a:buFont typeface="Arial" panose="020B0604020202020204" pitchFamily="34" charset="0"/>
              <a:buChar char="•"/>
            </a:pPr>
            <a:r>
              <a:rPr lang="en-US" sz="2000" b="0"/>
              <a:t>Opportunity to expand engagement and commitment.</a:t>
            </a:r>
          </a:p>
        </p:txBody>
      </p:sp>
      <p:sp>
        <p:nvSpPr>
          <p:cNvPr id="9" name="Content Placeholder 3">
            <a:extLst>
              <a:ext uri="{FF2B5EF4-FFF2-40B4-BE49-F238E27FC236}">
                <a16:creationId xmlns:a16="http://schemas.microsoft.com/office/drawing/2014/main" id="{40835587-47B5-F00E-ECB8-59E4EC4B9091}"/>
              </a:ext>
            </a:extLst>
          </p:cNvPr>
          <p:cNvSpPr txBox="1">
            <a:spLocks/>
          </p:cNvSpPr>
          <p:nvPr/>
        </p:nvSpPr>
        <p:spPr>
          <a:xfrm>
            <a:off x="445822" y="99152"/>
            <a:ext cx="5417095" cy="70621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t>Community Input Needed</a:t>
            </a:r>
            <a:endParaRPr lang="en-US" sz="2800">
              <a:cs typeface="Calibri"/>
            </a:endParaRPr>
          </a:p>
        </p:txBody>
      </p:sp>
      <p:pic>
        <p:nvPicPr>
          <p:cNvPr id="4" name="Picture 3">
            <a:extLst>
              <a:ext uri="{FF2B5EF4-FFF2-40B4-BE49-F238E27FC236}">
                <a16:creationId xmlns:a16="http://schemas.microsoft.com/office/drawing/2014/main" id="{2A127A75-1797-799A-5FBE-D4373BFC1C9F}"/>
              </a:ext>
            </a:extLst>
          </p:cNvPr>
          <p:cNvPicPr>
            <a:picLocks noChangeAspect="1"/>
          </p:cNvPicPr>
          <p:nvPr/>
        </p:nvPicPr>
        <p:blipFill>
          <a:blip r:embed="rId3"/>
          <a:stretch>
            <a:fillRect/>
          </a:stretch>
        </p:blipFill>
        <p:spPr>
          <a:xfrm>
            <a:off x="419100" y="1914525"/>
            <a:ext cx="3276600" cy="4381500"/>
          </a:xfrm>
          <a:prstGeom prst="rect">
            <a:avLst/>
          </a:prstGeom>
        </p:spPr>
      </p:pic>
    </p:spTree>
    <p:extLst>
      <p:ext uri="{BB962C8B-B14F-4D97-AF65-F5344CB8AC3E}">
        <p14:creationId xmlns:p14="http://schemas.microsoft.com/office/powerpoint/2010/main" val="257166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A9B3-7745-8A93-8E9D-1EAE21DD97F9}"/>
              </a:ext>
            </a:extLst>
          </p:cNvPr>
          <p:cNvSpPr>
            <a:spLocks noGrp="1"/>
          </p:cNvSpPr>
          <p:nvPr>
            <p:ph type="title"/>
          </p:nvPr>
        </p:nvSpPr>
        <p:spPr>
          <a:xfrm>
            <a:off x="446041" y="1209270"/>
            <a:ext cx="8253082" cy="538609"/>
          </a:xfrm>
        </p:spPr>
        <p:txBody>
          <a:bodyPr wrap="square" lIns="0" tIns="0" rIns="0" bIns="0" anchor="t">
            <a:spAutoFit/>
          </a:bodyPr>
          <a:lstStyle/>
          <a:p>
            <a:pPr>
              <a:lnSpc>
                <a:spcPct val="100000"/>
              </a:lnSpc>
            </a:pPr>
            <a:r>
              <a:rPr lang="en-US"/>
              <a:t>How to get involved</a:t>
            </a:r>
          </a:p>
        </p:txBody>
      </p:sp>
      <p:sp>
        <p:nvSpPr>
          <p:cNvPr id="3" name="Text Placeholder 2">
            <a:extLst>
              <a:ext uri="{FF2B5EF4-FFF2-40B4-BE49-F238E27FC236}">
                <a16:creationId xmlns:a16="http://schemas.microsoft.com/office/drawing/2014/main" id="{0F89A1BC-7B4A-8E8D-B5A1-DC7C67379530}"/>
              </a:ext>
            </a:extLst>
          </p:cNvPr>
          <p:cNvSpPr>
            <a:spLocks noGrp="1"/>
          </p:cNvSpPr>
          <p:nvPr>
            <p:ph type="body" sz="quarter" idx="10"/>
          </p:nvPr>
        </p:nvSpPr>
        <p:spPr>
          <a:xfrm>
            <a:off x="5397500" y="2269792"/>
            <a:ext cx="4432949" cy="1478702"/>
          </a:xfrm>
        </p:spPr>
        <p:txBody>
          <a:bodyPr vert="horz" lIns="91440" tIns="45720" rIns="91440" bIns="45720" rtlCol="0" anchor="t">
            <a:noAutofit/>
          </a:bodyPr>
          <a:lstStyle/>
          <a:p>
            <a:pPr>
              <a:lnSpc>
                <a:spcPct val="214994"/>
              </a:lnSpc>
            </a:pPr>
            <a:r>
              <a:rPr lang="en-US" sz="1800"/>
              <a:t>Public meetings:</a:t>
            </a:r>
            <a:endParaRPr lang="en-US" sz="1800">
              <a:cs typeface="Calibri"/>
            </a:endParaRPr>
          </a:p>
        </p:txBody>
      </p:sp>
      <p:grpSp>
        <p:nvGrpSpPr>
          <p:cNvPr id="18" name="Group 17">
            <a:extLst>
              <a:ext uri="{FF2B5EF4-FFF2-40B4-BE49-F238E27FC236}">
                <a16:creationId xmlns:a16="http://schemas.microsoft.com/office/drawing/2014/main" id="{8036AC67-36D5-D717-6B29-D9738DDAB04D}"/>
              </a:ext>
            </a:extLst>
          </p:cNvPr>
          <p:cNvGrpSpPr/>
          <p:nvPr/>
        </p:nvGrpSpPr>
        <p:grpSpPr>
          <a:xfrm>
            <a:off x="5045031" y="3943971"/>
            <a:ext cx="2612820" cy="2548459"/>
            <a:chOff x="3791456" y="3739304"/>
            <a:chExt cx="2612820" cy="2548459"/>
          </a:xfrm>
        </p:grpSpPr>
        <p:sp>
          <p:nvSpPr>
            <p:cNvPr id="14" name="TextBox 13">
              <a:extLst>
                <a:ext uri="{FF2B5EF4-FFF2-40B4-BE49-F238E27FC236}">
                  <a16:creationId xmlns:a16="http://schemas.microsoft.com/office/drawing/2014/main" id="{733E5B8A-818F-634F-2007-F09C632DA4E4}"/>
                </a:ext>
              </a:extLst>
            </p:cNvPr>
            <p:cNvSpPr txBox="1"/>
            <p:nvPr/>
          </p:nvSpPr>
          <p:spPr>
            <a:xfrm>
              <a:off x="3982679" y="3739304"/>
              <a:ext cx="22216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070C0"/>
                  </a:solidFill>
                  <a:cs typeface="Calibri"/>
                </a:rPr>
                <a:t>Check the website for updates!</a:t>
              </a:r>
              <a:endParaRPr lang="en-US"/>
            </a:p>
          </p:txBody>
        </p:sp>
        <p:pic>
          <p:nvPicPr>
            <p:cNvPr id="15" name="Picture 14">
              <a:extLst>
                <a:ext uri="{FF2B5EF4-FFF2-40B4-BE49-F238E27FC236}">
                  <a16:creationId xmlns:a16="http://schemas.microsoft.com/office/drawing/2014/main" id="{6D974340-C74E-3D54-22B8-FA2FB1125B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3275" y="4387289"/>
              <a:ext cx="1399486" cy="1379403"/>
            </a:xfrm>
            <a:prstGeom prst="rect">
              <a:avLst/>
            </a:prstGeom>
          </p:spPr>
        </p:pic>
        <p:sp>
          <p:nvSpPr>
            <p:cNvPr id="16" name="TextBox 15">
              <a:extLst>
                <a:ext uri="{FF2B5EF4-FFF2-40B4-BE49-F238E27FC236}">
                  <a16:creationId xmlns:a16="http://schemas.microsoft.com/office/drawing/2014/main" id="{D1DB5CAB-B308-EB80-DACA-C8EB93EF7DE0}"/>
                </a:ext>
              </a:extLst>
            </p:cNvPr>
            <p:cNvSpPr txBox="1"/>
            <p:nvPr/>
          </p:nvSpPr>
          <p:spPr>
            <a:xfrm>
              <a:off x="3791456" y="5764543"/>
              <a:ext cx="26128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70C0"/>
                  </a:solidFill>
                  <a:ea typeface="+mn-lt"/>
                  <a:cs typeface="+mn-lt"/>
                </a:rPr>
                <a:t>LISstudy.net/plan </a:t>
              </a:r>
              <a:endParaRPr lang="en-US">
                <a:ea typeface="+mn-lt"/>
                <a:cs typeface="+mn-lt"/>
              </a:endParaRPr>
            </a:p>
            <a:p>
              <a:pPr algn="ctr"/>
              <a:endParaRPr lang="en-US" sz="1400">
                <a:solidFill>
                  <a:srgbClr val="0070C0"/>
                </a:solidFill>
                <a:highlight>
                  <a:srgbClr val="FFFF00"/>
                </a:highlight>
                <a:cs typeface="Calibri"/>
              </a:endParaRPr>
            </a:p>
          </p:txBody>
        </p:sp>
      </p:grpSp>
      <p:sp>
        <p:nvSpPr>
          <p:cNvPr id="20" name="Text Placeholder 2">
            <a:extLst>
              <a:ext uri="{FF2B5EF4-FFF2-40B4-BE49-F238E27FC236}">
                <a16:creationId xmlns:a16="http://schemas.microsoft.com/office/drawing/2014/main" id="{2483B555-07B2-8C9A-62DA-FA2A9BE3A49B}"/>
              </a:ext>
            </a:extLst>
          </p:cNvPr>
          <p:cNvSpPr txBox="1">
            <a:spLocks/>
          </p:cNvSpPr>
          <p:nvPr/>
        </p:nvSpPr>
        <p:spPr>
          <a:xfrm>
            <a:off x="3864413" y="2915476"/>
            <a:ext cx="5172363" cy="937529"/>
          </a:xfrm>
          <a:prstGeom prst="rect">
            <a:avLst/>
          </a:prstGeom>
        </p:spPr>
        <p:txBody>
          <a:bodyPr vert="horz" lIns="91440" tIns="45720" rIns="91440" bIns="45720" rtlCol="0" anchor="t">
            <a:noAutofit/>
          </a:bodyPr>
          <a:lstStyle>
            <a:lvl1pPr marL="0" indent="0" algn="l" defTabSz="914400" rtl="0" eaLnBrk="1" latinLnBrk="0" hangingPunct="1">
              <a:lnSpc>
                <a:spcPts val="2333"/>
              </a:lnSpc>
              <a:spcBef>
                <a:spcPts val="1000"/>
              </a:spcBef>
              <a:spcAft>
                <a:spcPts val="250"/>
              </a:spcAft>
              <a:buFont typeface="+mj-lt"/>
              <a:buNone/>
              <a:defRPr sz="2167" b="1" kern="1200">
                <a:solidFill>
                  <a:srgbClr val="0070C0"/>
                </a:solidFill>
                <a:latin typeface="+mn-lt"/>
                <a:ea typeface="+mn-ea"/>
                <a:cs typeface="+mn-cs"/>
              </a:defRPr>
            </a:lvl1pPr>
            <a:lvl2pPr marL="0" indent="0" algn="l" defTabSz="914400" rtl="0" eaLnBrk="1" latinLnBrk="0" hangingPunct="1">
              <a:lnSpc>
                <a:spcPts val="2333"/>
              </a:lnSpc>
              <a:spcBef>
                <a:spcPts val="500"/>
              </a:spcBef>
              <a:spcAft>
                <a:spcPts val="0"/>
              </a:spcAft>
              <a:buFontTx/>
              <a:buNone/>
              <a:defRPr sz="2000" b="0" kern="1200">
                <a:solidFill>
                  <a:srgbClr val="404040"/>
                </a:solidFill>
                <a:latin typeface="+mn-lt"/>
                <a:ea typeface="+mn-ea"/>
                <a:cs typeface="+mn-cs"/>
              </a:defRPr>
            </a:lvl2pPr>
            <a:lvl3pPr marL="304788" indent="0" algn="l" defTabSz="914400" rtl="0" eaLnBrk="1" latinLnBrk="0" hangingPunct="1">
              <a:lnSpc>
                <a:spcPct val="90000"/>
              </a:lnSpc>
              <a:spcBef>
                <a:spcPts val="500"/>
              </a:spcBef>
              <a:buFontTx/>
              <a:buNone/>
              <a:defRPr sz="1500" b="0" kern="1200">
                <a:solidFill>
                  <a:srgbClr val="404040"/>
                </a:solidFill>
                <a:latin typeface="+mn-lt"/>
                <a:ea typeface="+mn-ea"/>
                <a:cs typeface="+mn-cs"/>
              </a:defRPr>
            </a:lvl3pPr>
            <a:lvl4pPr marL="1142954" indent="0" algn="l" defTabSz="914400" rtl="0" eaLnBrk="1" latinLnBrk="0" hangingPunct="1">
              <a:lnSpc>
                <a:spcPct val="90000"/>
              </a:lnSpc>
              <a:spcBef>
                <a:spcPts val="500"/>
              </a:spcBef>
              <a:buFontTx/>
              <a:buNone/>
              <a:defRPr sz="1800" kern="1200">
                <a:solidFill>
                  <a:srgbClr val="404040"/>
                </a:solidFill>
                <a:latin typeface="+mn-lt"/>
                <a:ea typeface="+mn-ea"/>
                <a:cs typeface="+mn-cs"/>
              </a:defRPr>
            </a:lvl4pPr>
            <a:lvl5pPr marL="1523939" indent="0" algn="l" defTabSz="914400" rtl="0" eaLnBrk="1" latinLnBrk="0" hangingPunct="1">
              <a:lnSpc>
                <a:spcPct val="90000"/>
              </a:lnSpc>
              <a:spcBef>
                <a:spcPts val="500"/>
              </a:spcBef>
              <a:buFontTx/>
              <a:buNone/>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0"/>
              </a:spcAft>
            </a:pPr>
            <a:r>
              <a:rPr lang="en-US" sz="1400"/>
              <a:t>Spring 2024 - </a:t>
            </a:r>
            <a:r>
              <a:rPr lang="en-US" sz="1400" b="0"/>
              <a:t>In-person, Hybrid, and virtual meetings completed</a:t>
            </a:r>
            <a:endParaRPr lang="en-US" sz="1400" b="0">
              <a:cs typeface="Calibri"/>
            </a:endParaRPr>
          </a:p>
          <a:p>
            <a:pPr>
              <a:lnSpc>
                <a:spcPct val="100000"/>
              </a:lnSpc>
              <a:spcBef>
                <a:spcPts val="0"/>
              </a:spcBef>
              <a:spcAft>
                <a:spcPts val="0"/>
              </a:spcAft>
            </a:pPr>
            <a:endParaRPr lang="en-US" sz="1400"/>
          </a:p>
          <a:p>
            <a:pPr>
              <a:lnSpc>
                <a:spcPct val="100000"/>
              </a:lnSpc>
              <a:spcBef>
                <a:spcPts val="0"/>
              </a:spcBef>
              <a:spcAft>
                <a:spcPts val="0"/>
              </a:spcAft>
            </a:pPr>
            <a:r>
              <a:rPr lang="en-US" sz="1400"/>
              <a:t>Fall 2024</a:t>
            </a:r>
            <a:r>
              <a:rPr lang="en-US" sz="1400" b="0"/>
              <a:t> - See the completed draft plan and provide feedback</a:t>
            </a:r>
            <a:endParaRPr lang="en-US" sz="1400" b="0">
              <a:cs typeface="Calibri"/>
            </a:endParaRPr>
          </a:p>
        </p:txBody>
      </p:sp>
      <p:sp>
        <p:nvSpPr>
          <p:cNvPr id="21" name="Rectangle 20">
            <a:extLst>
              <a:ext uri="{FF2B5EF4-FFF2-40B4-BE49-F238E27FC236}">
                <a16:creationId xmlns:a16="http://schemas.microsoft.com/office/drawing/2014/main" id="{7038848A-66B4-609F-26E3-1266F3399D5B}"/>
              </a:ext>
            </a:extLst>
          </p:cNvPr>
          <p:cNvSpPr/>
          <p:nvPr/>
        </p:nvSpPr>
        <p:spPr>
          <a:xfrm>
            <a:off x="3760209" y="2393563"/>
            <a:ext cx="5182465" cy="1379636"/>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224AB03-15E5-861E-7179-DF2CF207F2B2}"/>
              </a:ext>
            </a:extLst>
          </p:cNvPr>
          <p:cNvSpPr>
            <a:spLocks noGrp="1"/>
          </p:cNvSpPr>
          <p:nvPr>
            <p:ph sz="quarter" idx="11"/>
          </p:nvPr>
        </p:nvSpPr>
        <p:spPr>
          <a:xfrm>
            <a:off x="445823" y="209863"/>
            <a:ext cx="4951677" cy="430887"/>
          </a:xfrm>
        </p:spPr>
        <p:txBody>
          <a:bodyPr/>
          <a:lstStyle/>
          <a:p>
            <a:r>
              <a:rPr lang="en-US" sz="2800"/>
              <a:t>Community Input Needed</a:t>
            </a:r>
          </a:p>
        </p:txBody>
      </p:sp>
      <p:pic>
        <p:nvPicPr>
          <p:cNvPr id="8" name="Picture 7">
            <a:extLst>
              <a:ext uri="{FF2B5EF4-FFF2-40B4-BE49-F238E27FC236}">
                <a16:creationId xmlns:a16="http://schemas.microsoft.com/office/drawing/2014/main" id="{55C02B13-5F3C-A721-F7D2-26F64B7DD3B7}"/>
              </a:ext>
            </a:extLst>
          </p:cNvPr>
          <p:cNvPicPr>
            <a:picLocks noChangeAspect="1"/>
          </p:cNvPicPr>
          <p:nvPr/>
        </p:nvPicPr>
        <p:blipFill rotWithShape="1">
          <a:blip r:embed="rId4"/>
          <a:srcRect l="4523" r="2506"/>
          <a:stretch/>
        </p:blipFill>
        <p:spPr>
          <a:xfrm>
            <a:off x="0" y="1809650"/>
            <a:ext cx="3616765" cy="4268643"/>
          </a:xfrm>
          <a:prstGeom prst="rect">
            <a:avLst/>
          </a:prstGeom>
        </p:spPr>
      </p:pic>
      <p:cxnSp>
        <p:nvCxnSpPr>
          <p:cNvPr id="12" name="Connector: Elbow 11">
            <a:extLst>
              <a:ext uri="{FF2B5EF4-FFF2-40B4-BE49-F238E27FC236}">
                <a16:creationId xmlns:a16="http://schemas.microsoft.com/office/drawing/2014/main" id="{5BA531EB-F5C9-BC57-6988-AD15535F8151}"/>
              </a:ext>
            </a:extLst>
          </p:cNvPr>
          <p:cNvCxnSpPr>
            <a:cxnSpLocks/>
          </p:cNvCxnSpPr>
          <p:nvPr/>
        </p:nvCxnSpPr>
        <p:spPr>
          <a:xfrm flipH="1">
            <a:off x="3284441" y="3493974"/>
            <a:ext cx="442594" cy="1243939"/>
          </a:xfrm>
          <a:prstGeom prst="bentConnector3">
            <a:avLst/>
          </a:prstGeom>
          <a:ln w="57150">
            <a:solidFill>
              <a:srgbClr val="87C66D"/>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D9A1125-3759-354C-B678-470572F9C34F}"/>
              </a:ext>
            </a:extLst>
          </p:cNvPr>
          <p:cNvSpPr/>
          <p:nvPr/>
        </p:nvSpPr>
        <p:spPr>
          <a:xfrm>
            <a:off x="3831239" y="3285545"/>
            <a:ext cx="4951677" cy="416858"/>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5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D6613B-7C32-DA91-7568-95D017A69E74}"/>
              </a:ext>
            </a:extLst>
          </p:cNvPr>
          <p:cNvSpPr>
            <a:spLocks noGrp="1"/>
          </p:cNvSpPr>
          <p:nvPr>
            <p:ph type="body" sz="quarter" idx="10"/>
          </p:nvPr>
        </p:nvSpPr>
        <p:spPr>
          <a:xfrm>
            <a:off x="342900" y="1524000"/>
            <a:ext cx="8330453" cy="4621306"/>
          </a:xfrm>
        </p:spPr>
        <p:txBody>
          <a:bodyPr vert="horz" wrap="square" lIns="68580" tIns="34290" rIns="68580" bIns="34290" rtlCol="0" anchor="t">
            <a:normAutofit/>
          </a:bodyPr>
          <a:lstStyle/>
          <a:p>
            <a:pPr>
              <a:lnSpc>
                <a:spcPct val="77037"/>
              </a:lnSpc>
            </a:pPr>
            <a:r>
              <a:rPr lang="en-US" sz="2300" b="0">
                <a:ea typeface="Calibri"/>
                <a:cs typeface="Calibri"/>
              </a:rPr>
              <a:t>Cover</a:t>
            </a:r>
          </a:p>
          <a:p>
            <a:pPr>
              <a:lnSpc>
                <a:spcPct val="77037"/>
              </a:lnSpc>
            </a:pPr>
            <a:r>
              <a:rPr lang="en-US" sz="2300" b="0">
                <a:ea typeface="Calibri"/>
                <a:cs typeface="Calibri"/>
              </a:rPr>
              <a:t>Table of Contents</a:t>
            </a:r>
          </a:p>
          <a:p>
            <a:pPr>
              <a:lnSpc>
                <a:spcPct val="77037"/>
              </a:lnSpc>
            </a:pPr>
            <a:r>
              <a:rPr lang="en-US" sz="2300" b="0">
                <a:ea typeface="Calibri"/>
                <a:cs typeface="Calibri"/>
              </a:rPr>
              <a:t>Section 1:</a:t>
            </a:r>
            <a:r>
              <a:rPr lang="en-US" sz="2300" b="0">
                <a:solidFill>
                  <a:schemeClr val="tx1"/>
                </a:solidFill>
                <a:ea typeface="Calibri"/>
                <a:cs typeface="Calibri"/>
              </a:rPr>
              <a:t> Introduction</a:t>
            </a:r>
          </a:p>
          <a:p>
            <a:pPr>
              <a:lnSpc>
                <a:spcPct val="77037"/>
              </a:lnSpc>
            </a:pPr>
            <a:r>
              <a:rPr lang="en-US" sz="2300" b="0"/>
              <a:t>Section 2:</a:t>
            </a:r>
            <a:r>
              <a:rPr lang="en-US" sz="2300" b="0">
                <a:solidFill>
                  <a:schemeClr val="tx1"/>
                </a:solidFill>
              </a:rPr>
              <a:t> Vision, Mission, Values, Goals</a:t>
            </a:r>
          </a:p>
          <a:p>
            <a:pPr>
              <a:lnSpc>
                <a:spcPct val="77037"/>
              </a:lnSpc>
            </a:pPr>
            <a:r>
              <a:rPr lang="en-US" sz="2300" b="0">
                <a:ea typeface="Calibri"/>
                <a:cs typeface="Calibri"/>
              </a:rPr>
              <a:t>Section 3: </a:t>
            </a:r>
            <a:r>
              <a:rPr lang="en-US" sz="2300" b="0">
                <a:solidFill>
                  <a:schemeClr val="tx1"/>
                </a:solidFill>
                <a:ea typeface="Calibri"/>
                <a:cs typeface="Calibri"/>
              </a:rPr>
              <a:t>Monitoring Plan</a:t>
            </a:r>
          </a:p>
          <a:p>
            <a:pPr>
              <a:lnSpc>
                <a:spcPct val="77037"/>
              </a:lnSpc>
            </a:pPr>
            <a:r>
              <a:rPr lang="en-US" sz="2300" b="0">
                <a:ea typeface="Calibri"/>
                <a:cs typeface="Calibri"/>
              </a:rPr>
              <a:t>Section 4: </a:t>
            </a:r>
            <a:r>
              <a:rPr lang="en-US" sz="2300" b="0">
                <a:solidFill>
                  <a:schemeClr val="tx1"/>
                </a:solidFill>
                <a:ea typeface="Calibri"/>
                <a:cs typeface="Calibri"/>
              </a:rPr>
              <a:t>Funding Strategy</a:t>
            </a:r>
          </a:p>
          <a:p>
            <a:pPr>
              <a:lnSpc>
                <a:spcPct val="77037"/>
              </a:lnSpc>
            </a:pPr>
            <a:r>
              <a:rPr lang="en-US" sz="2300" b="0">
                <a:ea typeface="Calibri"/>
                <a:cs typeface="Calibri"/>
              </a:rPr>
              <a:t>References</a:t>
            </a:r>
          </a:p>
          <a:p>
            <a:pPr>
              <a:lnSpc>
                <a:spcPct val="77037"/>
              </a:lnSpc>
            </a:pPr>
            <a:r>
              <a:rPr lang="en-US" sz="2300" b="0">
                <a:ea typeface="Calibri"/>
                <a:cs typeface="Calibri"/>
              </a:rPr>
              <a:t>Glossary</a:t>
            </a:r>
          </a:p>
          <a:p>
            <a:pPr>
              <a:lnSpc>
                <a:spcPct val="77037"/>
              </a:lnSpc>
            </a:pPr>
            <a:r>
              <a:rPr lang="en-US" sz="2300" b="0">
                <a:ea typeface="Calibri"/>
                <a:cs typeface="Calibri"/>
              </a:rPr>
              <a:t>Acronyms</a:t>
            </a:r>
          </a:p>
          <a:p>
            <a:pPr>
              <a:lnSpc>
                <a:spcPct val="77037"/>
              </a:lnSpc>
            </a:pPr>
            <a:r>
              <a:rPr lang="en-US" sz="2300" b="0">
                <a:ea typeface="Calibri"/>
                <a:cs typeface="Calibri"/>
              </a:rPr>
              <a:t>Appendix A: </a:t>
            </a:r>
            <a:r>
              <a:rPr lang="en-US" sz="2300" b="0">
                <a:solidFill>
                  <a:schemeClr val="tx1"/>
                </a:solidFill>
                <a:ea typeface="Calibri"/>
                <a:cs typeface="Calibri"/>
              </a:rPr>
              <a:t>Progress Made under 2015 CCMP</a:t>
            </a:r>
          </a:p>
          <a:p>
            <a:pPr>
              <a:lnSpc>
                <a:spcPct val="77037"/>
              </a:lnSpc>
            </a:pPr>
            <a:r>
              <a:rPr lang="en-US" sz="2300" b="0">
                <a:ea typeface="Calibri"/>
                <a:cs typeface="Calibri"/>
              </a:rPr>
              <a:t>Appendix B: </a:t>
            </a:r>
            <a:r>
              <a:rPr lang="en-US" sz="2300" b="0">
                <a:solidFill>
                  <a:schemeClr val="tx1"/>
                </a:solidFill>
                <a:ea typeface="Calibri"/>
                <a:cs typeface="Calibri"/>
              </a:rPr>
              <a:t>Objective and Actions Descriptions</a:t>
            </a:r>
          </a:p>
          <a:p>
            <a:pPr>
              <a:lnSpc>
                <a:spcPct val="77037"/>
              </a:lnSpc>
            </a:pPr>
            <a:r>
              <a:rPr lang="en-US" sz="2300" b="0">
                <a:ea typeface="Calibri"/>
                <a:cs typeface="Calibri"/>
              </a:rPr>
              <a:t>Appendix C: </a:t>
            </a:r>
            <a:r>
              <a:rPr lang="en-US" sz="2300" b="0">
                <a:solidFill>
                  <a:schemeClr val="tx1"/>
                </a:solidFill>
                <a:ea typeface="Calibri"/>
                <a:cs typeface="Calibri"/>
              </a:rPr>
              <a:t>Key to Actions Supplement</a:t>
            </a:r>
          </a:p>
          <a:p>
            <a:pPr>
              <a:lnSpc>
                <a:spcPct val="77037"/>
              </a:lnSpc>
            </a:pPr>
            <a:r>
              <a:rPr lang="en-US" sz="2300" b="0">
                <a:ea typeface="Calibri"/>
                <a:cs typeface="Calibri"/>
              </a:rPr>
              <a:t>Appendix D: </a:t>
            </a:r>
            <a:r>
              <a:rPr lang="en-US" sz="2300" b="0">
                <a:solidFill>
                  <a:schemeClr val="tx1"/>
                </a:solidFill>
                <a:ea typeface="Calibri"/>
                <a:cs typeface="Calibri"/>
              </a:rPr>
              <a:t>Climate Vulnerabilities </a:t>
            </a:r>
          </a:p>
          <a:p>
            <a:pPr>
              <a:lnSpc>
                <a:spcPct val="77037"/>
              </a:lnSpc>
            </a:pPr>
            <a:r>
              <a:rPr lang="en-US" sz="2300" b="0">
                <a:ea typeface="Calibri"/>
                <a:cs typeface="Calibri"/>
              </a:rPr>
              <a:t>Appendix E: </a:t>
            </a:r>
            <a:r>
              <a:rPr lang="en-US" sz="2300" b="0">
                <a:solidFill>
                  <a:schemeClr val="tx1"/>
                </a:solidFill>
                <a:ea typeface="Calibri"/>
                <a:cs typeface="Calibri"/>
              </a:rPr>
              <a:t>Program Authorization and Organizational Structure</a:t>
            </a:r>
          </a:p>
          <a:p>
            <a:pPr>
              <a:lnSpc>
                <a:spcPct val="77037"/>
              </a:lnSpc>
            </a:pPr>
            <a:endParaRPr lang="en-US" sz="2300" b="0">
              <a:solidFill>
                <a:schemeClr val="tx1"/>
              </a:solidFill>
              <a:ea typeface="Calibri"/>
              <a:cs typeface="Calibri"/>
            </a:endParaRPr>
          </a:p>
          <a:p>
            <a:pPr>
              <a:lnSpc>
                <a:spcPct val="77037"/>
              </a:lnSpc>
            </a:pPr>
            <a:endParaRPr lang="en-US" sz="2300" b="0">
              <a:ea typeface="Calibri"/>
              <a:cs typeface="Calibri"/>
            </a:endParaRPr>
          </a:p>
        </p:txBody>
      </p:sp>
      <p:sp>
        <p:nvSpPr>
          <p:cNvPr id="4" name="Content Placeholder 3">
            <a:extLst>
              <a:ext uri="{FF2B5EF4-FFF2-40B4-BE49-F238E27FC236}">
                <a16:creationId xmlns:a16="http://schemas.microsoft.com/office/drawing/2014/main" id="{EC51DD4C-1B67-F72A-EE1D-B857409EEA6A}"/>
              </a:ext>
            </a:extLst>
          </p:cNvPr>
          <p:cNvSpPr>
            <a:spLocks noGrp="1"/>
          </p:cNvSpPr>
          <p:nvPr>
            <p:ph sz="quarter" idx="11"/>
          </p:nvPr>
        </p:nvSpPr>
        <p:spPr/>
        <p:txBody>
          <a:bodyPr>
            <a:noAutofit/>
          </a:bodyPr>
          <a:lstStyle/>
          <a:p>
            <a:r>
              <a:rPr lang="en-US" sz="2800"/>
              <a:t>CCMP Content</a:t>
            </a:r>
          </a:p>
        </p:txBody>
      </p:sp>
      <p:sp>
        <p:nvSpPr>
          <p:cNvPr id="2" name="Rectangle 1">
            <a:extLst>
              <a:ext uri="{FF2B5EF4-FFF2-40B4-BE49-F238E27FC236}">
                <a16:creationId xmlns:a16="http://schemas.microsoft.com/office/drawing/2014/main" id="{B459A45A-03A8-DF96-3170-9B4DCB8D1126}"/>
              </a:ext>
            </a:extLst>
          </p:cNvPr>
          <p:cNvSpPr/>
          <p:nvPr/>
        </p:nvSpPr>
        <p:spPr>
          <a:xfrm>
            <a:off x="342900" y="2367268"/>
            <a:ext cx="4951677" cy="416858"/>
          </a:xfrm>
          <a:prstGeom prst="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43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931F1C-403E-5372-6EC6-830873F71350}"/>
              </a:ext>
            </a:extLst>
          </p:cNvPr>
          <p:cNvSpPr>
            <a:spLocks noGrp="1"/>
          </p:cNvSpPr>
          <p:nvPr>
            <p:ph sz="quarter" idx="11"/>
          </p:nvPr>
        </p:nvSpPr>
        <p:spPr>
          <a:xfrm>
            <a:off x="445823" y="209862"/>
            <a:ext cx="4951677" cy="430887"/>
          </a:xfrm>
        </p:spPr>
        <p:txBody>
          <a:bodyPr/>
          <a:lstStyle/>
          <a:p>
            <a:r>
              <a:rPr lang="en-US" sz="2800">
                <a:solidFill>
                  <a:srgbClr val="FFFFFF"/>
                </a:solidFill>
                <a:latin typeface="+mj-lt"/>
                <a:cs typeface="Calibri"/>
              </a:rPr>
              <a:t>CCMP Content</a:t>
            </a:r>
            <a:endParaRPr lang="en-US" sz="2800"/>
          </a:p>
        </p:txBody>
      </p:sp>
      <p:sp>
        <p:nvSpPr>
          <p:cNvPr id="2" name="TextBox 1">
            <a:extLst>
              <a:ext uri="{FF2B5EF4-FFF2-40B4-BE49-F238E27FC236}">
                <a16:creationId xmlns:a16="http://schemas.microsoft.com/office/drawing/2014/main" id="{2001C5AC-48EC-F5C5-F92E-3815183F913D}"/>
              </a:ext>
            </a:extLst>
          </p:cNvPr>
          <p:cNvSpPr txBox="1"/>
          <p:nvPr/>
        </p:nvSpPr>
        <p:spPr>
          <a:xfrm>
            <a:off x="464650" y="1874728"/>
            <a:ext cx="8214700" cy="3108543"/>
          </a:xfrm>
          <a:prstGeom prst="rect">
            <a:avLst/>
          </a:prstGeom>
          <a:noFill/>
        </p:spPr>
        <p:txBody>
          <a:bodyPr wrap="square" lIns="91440" tIns="45720" rIns="91440" bIns="45720" rtlCol="0" anchor="t">
            <a:spAutoFit/>
          </a:bodyPr>
          <a:lstStyle/>
          <a:p>
            <a:pPr algn="l" rtl="0" fontAlgn="base"/>
            <a:r>
              <a:rPr lang="en-US" sz="2800" b="1" i="0">
                <a:solidFill>
                  <a:srgbClr val="0070C0"/>
                </a:solidFill>
                <a:effectLst/>
                <a:cs typeface="Calibri Light"/>
              </a:rPr>
              <a:t>Vision Statement</a:t>
            </a:r>
            <a:r>
              <a:rPr lang="en-US" sz="2800" b="0" i="0">
                <a:solidFill>
                  <a:srgbClr val="0070C0"/>
                </a:solidFill>
                <a:effectLst/>
                <a:cs typeface="Calibri Light"/>
              </a:rPr>
              <a:t>​: </a:t>
            </a:r>
            <a:r>
              <a:rPr lang="en-US" sz="2800" b="0" i="0">
                <a:solidFill>
                  <a:srgbClr val="000000"/>
                </a:solidFill>
                <a:effectLst/>
                <a:cs typeface="Calibri Light"/>
              </a:rPr>
              <a:t>Long Island Sound and its watershed have clean waters, healthy habitats, thriving wildlife, resilient coasts, and an engaged public. </a:t>
            </a:r>
          </a:p>
          <a:p>
            <a:pPr algn="l" rtl="0" fontAlgn="base"/>
            <a:endParaRPr lang="en-US" sz="2800" b="0" i="0">
              <a:solidFill>
                <a:srgbClr val="000000"/>
              </a:solidFill>
              <a:effectLst/>
            </a:endParaRPr>
          </a:p>
          <a:p>
            <a:pPr algn="l" rtl="0" fontAlgn="base"/>
            <a:r>
              <a:rPr lang="en-US" sz="2800" b="1" i="0">
                <a:solidFill>
                  <a:srgbClr val="0070C0"/>
                </a:solidFill>
                <a:effectLst/>
                <a:cs typeface="Calibri Light"/>
              </a:rPr>
              <a:t>Mission Statement</a:t>
            </a:r>
            <a:r>
              <a:rPr lang="en-US" sz="2800" b="0" i="0">
                <a:solidFill>
                  <a:srgbClr val="0070C0"/>
                </a:solidFill>
                <a:effectLst/>
                <a:cs typeface="Calibri Light"/>
              </a:rPr>
              <a:t>​: </a:t>
            </a:r>
            <a:r>
              <a:rPr lang="en-US" sz="2800" b="0" i="0">
                <a:solidFill>
                  <a:srgbClr val="000000"/>
                </a:solidFill>
                <a:effectLst/>
                <a:cs typeface="Calibri Light"/>
              </a:rPr>
              <a:t>The LISS leads a collective effort to r</a:t>
            </a:r>
            <a:r>
              <a:rPr lang="en-US" sz="2800">
                <a:solidFill>
                  <a:srgbClr val="000000"/>
                </a:solidFill>
                <a:cs typeface="Calibri Light"/>
              </a:rPr>
              <a:t>estore</a:t>
            </a:r>
            <a:r>
              <a:rPr lang="en-US" sz="2800" b="0" i="0">
                <a:solidFill>
                  <a:srgbClr val="000000"/>
                </a:solidFill>
                <a:effectLst/>
                <a:cs typeface="Calibri Light"/>
              </a:rPr>
              <a:t> and c</a:t>
            </a:r>
            <a:r>
              <a:rPr lang="en-US" sz="2800">
                <a:solidFill>
                  <a:srgbClr val="000000"/>
                </a:solidFill>
                <a:cs typeface="Calibri Light"/>
              </a:rPr>
              <a:t>are</a:t>
            </a:r>
            <a:r>
              <a:rPr lang="en-US" sz="2800" b="0" i="0">
                <a:solidFill>
                  <a:srgbClr val="000000"/>
                </a:solidFill>
                <a:effectLst/>
                <a:cs typeface="Calibri Light"/>
              </a:rPr>
              <a:t> for the Sound and its watershed. </a:t>
            </a:r>
          </a:p>
          <a:p>
            <a:pPr algn="l" rtl="0" fontAlgn="base"/>
            <a:endParaRPr lang="en-US" sz="2800">
              <a:solidFill>
                <a:srgbClr val="000000"/>
              </a:solidFill>
            </a:endParaRPr>
          </a:p>
        </p:txBody>
      </p:sp>
    </p:spTree>
    <p:extLst>
      <p:ext uri="{BB962C8B-B14F-4D97-AF65-F5344CB8AC3E}">
        <p14:creationId xmlns:p14="http://schemas.microsoft.com/office/powerpoint/2010/main" val="4029527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931F1C-403E-5372-6EC6-830873F71350}"/>
              </a:ext>
            </a:extLst>
          </p:cNvPr>
          <p:cNvSpPr>
            <a:spLocks noGrp="1"/>
          </p:cNvSpPr>
          <p:nvPr>
            <p:ph sz="quarter" idx="11"/>
          </p:nvPr>
        </p:nvSpPr>
        <p:spPr>
          <a:xfrm>
            <a:off x="445823" y="209862"/>
            <a:ext cx="4951677" cy="430887"/>
          </a:xfrm>
        </p:spPr>
        <p:txBody>
          <a:bodyPr/>
          <a:lstStyle/>
          <a:p>
            <a:r>
              <a:rPr lang="en-US" sz="2800">
                <a:solidFill>
                  <a:srgbClr val="FFFFFF"/>
                </a:solidFill>
                <a:latin typeface="+mj-lt"/>
                <a:cs typeface="Calibri"/>
              </a:rPr>
              <a:t>CCMP Content</a:t>
            </a:r>
            <a:endParaRPr lang="en-US" sz="2800"/>
          </a:p>
        </p:txBody>
      </p:sp>
      <p:sp>
        <p:nvSpPr>
          <p:cNvPr id="2" name="TextBox 1">
            <a:extLst>
              <a:ext uri="{FF2B5EF4-FFF2-40B4-BE49-F238E27FC236}">
                <a16:creationId xmlns:a16="http://schemas.microsoft.com/office/drawing/2014/main" id="{2001C5AC-48EC-F5C5-F92E-3815183F913D}"/>
              </a:ext>
            </a:extLst>
          </p:cNvPr>
          <p:cNvSpPr txBox="1"/>
          <p:nvPr/>
        </p:nvSpPr>
        <p:spPr>
          <a:xfrm>
            <a:off x="772511" y="1659285"/>
            <a:ext cx="7598978" cy="3108543"/>
          </a:xfrm>
          <a:prstGeom prst="rect">
            <a:avLst/>
          </a:prstGeom>
          <a:noFill/>
        </p:spPr>
        <p:txBody>
          <a:bodyPr wrap="square" rtlCol="0">
            <a:spAutoFit/>
          </a:bodyPr>
          <a:lstStyle/>
          <a:p>
            <a:pPr fontAlgn="base"/>
            <a:r>
              <a:rPr lang="en-US" sz="2800" b="1" i="0">
                <a:solidFill>
                  <a:srgbClr val="0070C0"/>
                </a:solidFill>
                <a:effectLst/>
              </a:rPr>
              <a:t>Values:</a:t>
            </a:r>
            <a:r>
              <a:rPr lang="en-US" sz="2800" b="0" i="0">
                <a:solidFill>
                  <a:srgbClr val="0070C0"/>
                </a:solidFill>
                <a:effectLst/>
              </a:rPr>
              <a:t> </a:t>
            </a:r>
          </a:p>
          <a:p>
            <a:pPr rtl="0" fontAlgn="base"/>
            <a:endParaRPr lang="en-US" sz="2800" b="0" i="0">
              <a:solidFill>
                <a:srgbClr val="0070C0"/>
              </a:solidFill>
              <a:effectLst/>
            </a:endParaRPr>
          </a:p>
          <a:p>
            <a:pPr marL="457200" indent="-457200" fontAlgn="base">
              <a:buFont typeface="Arial" panose="020B0604020202020204" pitchFamily="34" charset="0"/>
              <a:buChar char="•"/>
            </a:pPr>
            <a:r>
              <a:rPr lang="en-US" sz="2800">
                <a:solidFill>
                  <a:srgbClr val="000000"/>
                </a:solidFill>
              </a:rPr>
              <a:t>Actionable Science</a:t>
            </a:r>
          </a:p>
          <a:p>
            <a:pPr marL="457200" indent="-457200" fontAlgn="base">
              <a:buFont typeface="Arial" panose="020B0604020202020204" pitchFamily="34" charset="0"/>
              <a:buChar char="•"/>
            </a:pPr>
            <a:r>
              <a:rPr lang="en-US" sz="2800">
                <a:solidFill>
                  <a:srgbClr val="000000"/>
                </a:solidFill>
              </a:rPr>
              <a:t>Respect and Trust</a:t>
            </a:r>
            <a:r>
              <a:rPr lang="en-US" sz="2800" b="0" i="0">
                <a:solidFill>
                  <a:srgbClr val="000000"/>
                </a:solidFill>
                <a:effectLst/>
              </a:rPr>
              <a:t> </a:t>
            </a:r>
          </a:p>
          <a:p>
            <a:pPr marL="457200" indent="-457200" algn="l" rtl="0" fontAlgn="base">
              <a:buFont typeface="Arial" panose="020B0604020202020204" pitchFamily="34" charset="0"/>
              <a:buChar char="•"/>
            </a:pPr>
            <a:r>
              <a:rPr lang="en-US" sz="2800" b="0" i="0">
                <a:solidFill>
                  <a:srgbClr val="000000"/>
                </a:solidFill>
                <a:effectLst/>
              </a:rPr>
              <a:t>Environmental Justice</a:t>
            </a:r>
          </a:p>
          <a:p>
            <a:pPr marL="457200" indent="-457200" algn="l" rtl="0" fontAlgn="base">
              <a:buFont typeface="Arial" panose="020B0604020202020204" pitchFamily="34" charset="0"/>
              <a:buChar char="•"/>
            </a:pPr>
            <a:r>
              <a:rPr lang="en-US" sz="2800">
                <a:solidFill>
                  <a:srgbClr val="000000"/>
                </a:solidFill>
              </a:rPr>
              <a:t>Adaptive and Inclusive Management</a:t>
            </a:r>
          </a:p>
          <a:p>
            <a:pPr algn="l" rtl="0" fontAlgn="base"/>
            <a:endParaRPr lang="en-US" sz="2800">
              <a:solidFill>
                <a:srgbClr val="000000"/>
              </a:solidFill>
            </a:endParaRPr>
          </a:p>
        </p:txBody>
      </p:sp>
    </p:spTree>
    <p:extLst>
      <p:ext uri="{BB962C8B-B14F-4D97-AF65-F5344CB8AC3E}">
        <p14:creationId xmlns:p14="http://schemas.microsoft.com/office/powerpoint/2010/main" val="936555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D6613B-7C32-DA91-7568-95D017A69E74}"/>
              </a:ext>
            </a:extLst>
          </p:cNvPr>
          <p:cNvSpPr>
            <a:spLocks noGrp="1"/>
          </p:cNvSpPr>
          <p:nvPr>
            <p:ph type="body" sz="quarter" idx="10"/>
          </p:nvPr>
        </p:nvSpPr>
        <p:spPr>
          <a:xfrm>
            <a:off x="342900" y="1237128"/>
            <a:ext cx="8464924" cy="4908177"/>
          </a:xfrm>
        </p:spPr>
        <p:txBody>
          <a:bodyPr vert="horz" wrap="square" lIns="68580" tIns="34290" rIns="68580" bIns="34290" rtlCol="0" anchor="t">
            <a:normAutofit/>
          </a:bodyPr>
          <a:lstStyle/>
          <a:p>
            <a:pPr>
              <a:lnSpc>
                <a:spcPct val="77037"/>
              </a:lnSpc>
            </a:pPr>
            <a:r>
              <a:rPr lang="en-US" sz="2400" b="0"/>
              <a:t>The CCMP contains four overarching goals: </a:t>
            </a:r>
          </a:p>
          <a:p>
            <a:pPr>
              <a:lnSpc>
                <a:spcPct val="77037"/>
              </a:lnSpc>
            </a:pPr>
            <a:endParaRPr lang="en-US" sz="1800" b="0"/>
          </a:p>
          <a:p>
            <a:pPr>
              <a:lnSpc>
                <a:spcPct val="77037"/>
              </a:lnSpc>
            </a:pPr>
            <a:endParaRPr lang="en-US" sz="1800" b="0">
              <a:solidFill>
                <a:schemeClr val="tx1"/>
              </a:solidFill>
            </a:endParaRPr>
          </a:p>
          <a:p>
            <a:pPr>
              <a:lnSpc>
                <a:spcPct val="77037"/>
              </a:lnSpc>
            </a:pPr>
            <a:endParaRPr lang="en-US" sz="1800" b="0">
              <a:solidFill>
                <a:schemeClr val="tx1"/>
              </a:solidFill>
            </a:endParaRPr>
          </a:p>
          <a:p>
            <a:pPr>
              <a:lnSpc>
                <a:spcPct val="77037"/>
              </a:lnSpc>
            </a:pPr>
            <a:endParaRPr lang="en-US" sz="1800" b="0">
              <a:solidFill>
                <a:schemeClr val="tx1"/>
              </a:solidFill>
            </a:endParaRPr>
          </a:p>
          <a:p>
            <a:pPr>
              <a:lnSpc>
                <a:spcPct val="77037"/>
              </a:lnSpc>
            </a:pPr>
            <a:endParaRPr lang="en-US" sz="1800" b="0">
              <a:solidFill>
                <a:schemeClr val="tx1"/>
              </a:solidFill>
            </a:endParaRPr>
          </a:p>
          <a:p>
            <a:pPr>
              <a:lnSpc>
                <a:spcPct val="77037"/>
              </a:lnSpc>
            </a:pPr>
            <a:endParaRPr lang="en-US" sz="1800" b="0">
              <a:solidFill>
                <a:schemeClr val="tx1"/>
              </a:solidFill>
            </a:endParaRPr>
          </a:p>
          <a:p>
            <a:pPr>
              <a:lnSpc>
                <a:spcPct val="77037"/>
              </a:lnSpc>
            </a:pPr>
            <a:endParaRPr lang="en-US" sz="1800" b="0">
              <a:solidFill>
                <a:schemeClr val="tx1"/>
              </a:solidFill>
            </a:endParaRPr>
          </a:p>
          <a:p>
            <a:pPr>
              <a:lnSpc>
                <a:spcPct val="77037"/>
              </a:lnSpc>
            </a:pPr>
            <a:endParaRPr lang="en-US" sz="1800" b="0">
              <a:solidFill>
                <a:schemeClr val="tx1"/>
              </a:solidFill>
            </a:endParaRPr>
          </a:p>
          <a:p>
            <a:pPr>
              <a:lnSpc>
                <a:spcPct val="77037"/>
              </a:lnSpc>
            </a:pPr>
            <a:endParaRPr lang="en-US" sz="1800" b="0">
              <a:solidFill>
                <a:schemeClr val="tx1"/>
              </a:solidFill>
            </a:endParaRPr>
          </a:p>
          <a:p>
            <a:pPr>
              <a:lnSpc>
                <a:spcPct val="77037"/>
              </a:lnSpc>
            </a:pPr>
            <a:r>
              <a:rPr lang="en-US" sz="2400" b="0"/>
              <a:t>Each goal has:</a:t>
            </a:r>
          </a:p>
          <a:p>
            <a:pPr>
              <a:lnSpc>
                <a:spcPct val="77037"/>
              </a:lnSpc>
            </a:pPr>
            <a:endParaRPr lang="en-US" sz="2400" b="0"/>
          </a:p>
          <a:p>
            <a:pPr marL="342900" indent="-342900">
              <a:lnSpc>
                <a:spcPct val="77037"/>
              </a:lnSpc>
              <a:buFont typeface="Arial" panose="020B0604020202020204" pitchFamily="34" charset="0"/>
              <a:buChar char="•"/>
            </a:pPr>
            <a:r>
              <a:rPr lang="en-US" sz="2400" b="0">
                <a:solidFill>
                  <a:srgbClr val="000000"/>
                </a:solidFill>
                <a:ea typeface="Calibri"/>
                <a:cs typeface="Calibri"/>
              </a:rPr>
              <a:t>Objectives</a:t>
            </a:r>
            <a:r>
              <a:rPr lang="en-US" sz="2400" b="0">
                <a:solidFill>
                  <a:schemeClr val="tx1"/>
                </a:solidFill>
                <a:ea typeface="Calibri"/>
                <a:cs typeface="Calibri"/>
              </a:rPr>
              <a:t> - specific outcomes to be achieved by 2035 that will directly contribute to the goal</a:t>
            </a:r>
          </a:p>
          <a:p>
            <a:pPr>
              <a:lnSpc>
                <a:spcPct val="77037"/>
              </a:lnSpc>
            </a:pPr>
            <a:endParaRPr lang="en-US" sz="2400" b="0">
              <a:solidFill>
                <a:schemeClr val="tx1"/>
              </a:solidFill>
              <a:ea typeface="Calibri"/>
              <a:cs typeface="Calibri"/>
            </a:endParaRPr>
          </a:p>
          <a:p>
            <a:pPr marL="342900" indent="-342900">
              <a:lnSpc>
                <a:spcPct val="77037"/>
              </a:lnSpc>
              <a:buFont typeface="Arial" panose="020B0604020202020204" pitchFamily="34" charset="0"/>
              <a:buChar char="•"/>
            </a:pPr>
            <a:r>
              <a:rPr lang="en-US" sz="2400" b="0">
                <a:solidFill>
                  <a:schemeClr val="tx1"/>
                </a:solidFill>
                <a:ea typeface="Calibri"/>
                <a:cs typeface="Calibri"/>
              </a:rPr>
              <a:t>Actions – broad, strategic activities to be taken in the next five years to achieve an objective</a:t>
            </a:r>
          </a:p>
          <a:p>
            <a:pPr>
              <a:lnSpc>
                <a:spcPct val="77037"/>
              </a:lnSpc>
            </a:pPr>
            <a:endParaRPr lang="en-US" sz="1800" b="0">
              <a:ea typeface="Calibri"/>
              <a:cs typeface="Calibri"/>
            </a:endParaRPr>
          </a:p>
        </p:txBody>
      </p:sp>
      <p:sp>
        <p:nvSpPr>
          <p:cNvPr id="4" name="Content Placeholder 3">
            <a:extLst>
              <a:ext uri="{FF2B5EF4-FFF2-40B4-BE49-F238E27FC236}">
                <a16:creationId xmlns:a16="http://schemas.microsoft.com/office/drawing/2014/main" id="{EC51DD4C-1B67-F72A-EE1D-B857409EEA6A}"/>
              </a:ext>
            </a:extLst>
          </p:cNvPr>
          <p:cNvSpPr>
            <a:spLocks noGrp="1"/>
          </p:cNvSpPr>
          <p:nvPr>
            <p:ph sz="quarter" idx="11"/>
          </p:nvPr>
        </p:nvSpPr>
        <p:spPr/>
        <p:txBody>
          <a:bodyPr>
            <a:noAutofit/>
          </a:bodyPr>
          <a:lstStyle/>
          <a:p>
            <a:r>
              <a:rPr lang="en-US" sz="2800"/>
              <a:t>CCMP Content</a:t>
            </a:r>
          </a:p>
        </p:txBody>
      </p:sp>
      <p:pic>
        <p:nvPicPr>
          <p:cNvPr id="2" name="Content Placeholder 4">
            <a:extLst>
              <a:ext uri="{FF2B5EF4-FFF2-40B4-BE49-F238E27FC236}">
                <a16:creationId xmlns:a16="http://schemas.microsoft.com/office/drawing/2014/main" id="{778B0E53-F582-108D-A0B4-9AB1CEAD1210}"/>
              </a:ext>
            </a:extLst>
          </p:cNvPr>
          <p:cNvPicPr>
            <a:picLocks noChangeAspect="1"/>
          </p:cNvPicPr>
          <p:nvPr/>
        </p:nvPicPr>
        <p:blipFill>
          <a:blip r:embed="rId3"/>
          <a:stretch>
            <a:fillRect/>
          </a:stretch>
        </p:blipFill>
        <p:spPr>
          <a:xfrm>
            <a:off x="476400" y="1704172"/>
            <a:ext cx="8191199" cy="1724828"/>
          </a:xfrm>
          <a:prstGeom prst="rect">
            <a:avLst/>
          </a:prstGeom>
        </p:spPr>
      </p:pic>
    </p:spTree>
    <p:extLst>
      <p:ext uri="{BB962C8B-B14F-4D97-AF65-F5344CB8AC3E}">
        <p14:creationId xmlns:p14="http://schemas.microsoft.com/office/powerpoint/2010/main" val="2703625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D6613B-7C32-DA91-7568-95D017A69E74}"/>
              </a:ext>
            </a:extLst>
          </p:cNvPr>
          <p:cNvSpPr>
            <a:spLocks noGrp="1"/>
          </p:cNvSpPr>
          <p:nvPr>
            <p:ph type="body" sz="quarter" idx="10"/>
          </p:nvPr>
        </p:nvSpPr>
        <p:spPr>
          <a:xfrm>
            <a:off x="7454" y="976226"/>
            <a:ext cx="8464924" cy="4908177"/>
          </a:xfrm>
        </p:spPr>
        <p:txBody>
          <a:bodyPr vert="horz" wrap="square" lIns="68580" tIns="34290" rIns="68580" bIns="34290" rtlCol="0" anchor="t">
            <a:normAutofit/>
          </a:bodyPr>
          <a:lstStyle/>
          <a:p>
            <a:pPr>
              <a:lnSpc>
                <a:spcPct val="77037"/>
              </a:lnSpc>
            </a:pPr>
            <a:r>
              <a:rPr lang="en-US" sz="2400"/>
              <a:t>Goal 1:</a:t>
            </a:r>
            <a:r>
              <a:rPr lang="en-US" sz="2400" b="0"/>
              <a:t> </a:t>
            </a:r>
            <a:r>
              <a:rPr lang="en-US" sz="2400" b="0">
                <a:solidFill>
                  <a:schemeClr val="tx1"/>
                </a:solidFill>
                <a:effectLst/>
                <a:ea typeface="Yu Gothic Light"/>
              </a:rPr>
              <a:t>Restore and maintain water quality in Long Island Sound and its watershed. </a:t>
            </a:r>
          </a:p>
          <a:p>
            <a:pPr>
              <a:lnSpc>
                <a:spcPct val="77037"/>
              </a:lnSpc>
            </a:pPr>
            <a:endParaRPr lang="en-US" sz="2400" b="0"/>
          </a:p>
          <a:p>
            <a:pPr marL="342900" indent="-342900">
              <a:lnSpc>
                <a:spcPct val="77037"/>
              </a:lnSpc>
              <a:buFont typeface="Arial" panose="020B0604020202020204" pitchFamily="34" charset="0"/>
              <a:buChar char="•"/>
            </a:pPr>
            <a:endParaRPr lang="en-US" sz="2400" b="0">
              <a:solidFill>
                <a:srgbClr val="000000"/>
              </a:solidFill>
              <a:ea typeface="Calibri"/>
              <a:cs typeface="Calibri"/>
            </a:endParaRPr>
          </a:p>
        </p:txBody>
      </p:sp>
      <p:sp>
        <p:nvSpPr>
          <p:cNvPr id="4" name="Content Placeholder 3">
            <a:extLst>
              <a:ext uri="{FF2B5EF4-FFF2-40B4-BE49-F238E27FC236}">
                <a16:creationId xmlns:a16="http://schemas.microsoft.com/office/drawing/2014/main" id="{EC51DD4C-1B67-F72A-EE1D-B857409EEA6A}"/>
              </a:ext>
            </a:extLst>
          </p:cNvPr>
          <p:cNvSpPr>
            <a:spLocks noGrp="1"/>
          </p:cNvSpPr>
          <p:nvPr>
            <p:ph sz="quarter" idx="11"/>
          </p:nvPr>
        </p:nvSpPr>
        <p:spPr>
          <a:xfrm>
            <a:off x="445824" y="82061"/>
            <a:ext cx="5995318" cy="712695"/>
          </a:xfrm>
        </p:spPr>
        <p:txBody>
          <a:bodyPr>
            <a:noAutofit/>
          </a:bodyPr>
          <a:lstStyle/>
          <a:p>
            <a:r>
              <a:rPr lang="en-US" sz="2800"/>
              <a:t>Clean Waters and Healthy Watersheds</a:t>
            </a:r>
          </a:p>
        </p:txBody>
      </p:sp>
      <p:pic>
        <p:nvPicPr>
          <p:cNvPr id="2" name="Picture 1">
            <a:extLst>
              <a:ext uri="{FF2B5EF4-FFF2-40B4-BE49-F238E27FC236}">
                <a16:creationId xmlns:a16="http://schemas.microsoft.com/office/drawing/2014/main" id="{240794AF-289C-A7CE-8A29-112C3144E73F}"/>
              </a:ext>
            </a:extLst>
          </p:cNvPr>
          <p:cNvPicPr>
            <a:picLocks noChangeAspect="1"/>
          </p:cNvPicPr>
          <p:nvPr/>
        </p:nvPicPr>
        <p:blipFill>
          <a:blip r:embed="rId4"/>
          <a:stretch>
            <a:fillRect/>
          </a:stretch>
        </p:blipFill>
        <p:spPr>
          <a:xfrm>
            <a:off x="0" y="1452571"/>
            <a:ext cx="9144000" cy="5136390"/>
          </a:xfrm>
          <a:prstGeom prst="rect">
            <a:avLst/>
          </a:prstGeom>
        </p:spPr>
      </p:pic>
    </p:spTree>
    <p:extLst>
      <p:ext uri="{BB962C8B-B14F-4D97-AF65-F5344CB8AC3E}">
        <p14:creationId xmlns:p14="http://schemas.microsoft.com/office/powerpoint/2010/main" val="93837788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D6613B-7C32-DA91-7568-95D017A69E74}"/>
              </a:ext>
            </a:extLst>
          </p:cNvPr>
          <p:cNvSpPr>
            <a:spLocks noGrp="1"/>
          </p:cNvSpPr>
          <p:nvPr>
            <p:ph type="body" sz="quarter" idx="10"/>
          </p:nvPr>
        </p:nvSpPr>
        <p:spPr>
          <a:xfrm>
            <a:off x="342900" y="1171004"/>
            <a:ext cx="8464924" cy="4908177"/>
          </a:xfrm>
        </p:spPr>
        <p:txBody>
          <a:bodyPr vert="horz" wrap="square" lIns="68580" tIns="34290" rIns="68580" bIns="34290" rtlCol="0" anchor="t">
            <a:normAutofit/>
          </a:bodyPr>
          <a:lstStyle/>
          <a:p>
            <a:pPr>
              <a:lnSpc>
                <a:spcPct val="77037"/>
              </a:lnSpc>
            </a:pPr>
            <a:r>
              <a:rPr lang="en-US" sz="2400"/>
              <a:t>Goal 2: </a:t>
            </a:r>
            <a:r>
              <a:rPr lang="en-US" sz="2400" b="0">
                <a:solidFill>
                  <a:schemeClr val="tx1"/>
                </a:solidFill>
                <a:effectLst/>
                <a:ea typeface="Yu Gothic Light"/>
                <a:cs typeface="Arial"/>
              </a:rPr>
              <a:t>Restore and protect the health and resilience of habitats and wildlife in Long Island Sound and its ecosystems. </a:t>
            </a:r>
          </a:p>
          <a:p>
            <a:pPr>
              <a:lnSpc>
                <a:spcPct val="77037"/>
              </a:lnSpc>
            </a:pPr>
            <a:endParaRPr lang="en-US" sz="2400" b="0">
              <a:solidFill>
                <a:schemeClr val="tx1"/>
              </a:solidFill>
            </a:endParaRPr>
          </a:p>
          <a:p>
            <a:pPr marL="342900" indent="-342900">
              <a:lnSpc>
                <a:spcPct val="77037"/>
              </a:lnSpc>
              <a:buFont typeface="Arial" panose="020B0604020202020204" pitchFamily="34" charset="0"/>
              <a:buChar char="•"/>
            </a:pPr>
            <a:endParaRPr lang="en-US" sz="2400" b="0">
              <a:solidFill>
                <a:srgbClr val="000000"/>
              </a:solidFill>
              <a:ea typeface="Calibri"/>
              <a:cs typeface="Calibri"/>
            </a:endParaRPr>
          </a:p>
        </p:txBody>
      </p:sp>
      <p:sp>
        <p:nvSpPr>
          <p:cNvPr id="4" name="Content Placeholder 3">
            <a:extLst>
              <a:ext uri="{FF2B5EF4-FFF2-40B4-BE49-F238E27FC236}">
                <a16:creationId xmlns:a16="http://schemas.microsoft.com/office/drawing/2014/main" id="{EC51DD4C-1B67-F72A-EE1D-B857409EEA6A}"/>
              </a:ext>
            </a:extLst>
          </p:cNvPr>
          <p:cNvSpPr>
            <a:spLocks noGrp="1"/>
          </p:cNvSpPr>
          <p:nvPr>
            <p:ph sz="quarter" idx="11"/>
          </p:nvPr>
        </p:nvSpPr>
        <p:spPr>
          <a:xfrm>
            <a:off x="445824" y="82061"/>
            <a:ext cx="5995318" cy="712695"/>
          </a:xfrm>
        </p:spPr>
        <p:txBody>
          <a:bodyPr>
            <a:noAutofit/>
          </a:bodyPr>
          <a:lstStyle/>
          <a:p>
            <a:r>
              <a:rPr lang="en-US" sz="2800"/>
              <a:t>Thriving Habitats and Abundant Wildlife </a:t>
            </a:r>
          </a:p>
        </p:txBody>
      </p:sp>
      <p:grpSp>
        <p:nvGrpSpPr>
          <p:cNvPr id="11" name="Group 10">
            <a:extLst>
              <a:ext uri="{FF2B5EF4-FFF2-40B4-BE49-F238E27FC236}">
                <a16:creationId xmlns:a16="http://schemas.microsoft.com/office/drawing/2014/main" id="{95F5D91D-FB99-69BD-93D1-240CC42505BE}"/>
              </a:ext>
            </a:extLst>
          </p:cNvPr>
          <p:cNvGrpSpPr/>
          <p:nvPr/>
        </p:nvGrpSpPr>
        <p:grpSpPr>
          <a:xfrm>
            <a:off x="0" y="1801557"/>
            <a:ext cx="9144000" cy="4634042"/>
            <a:chOff x="0" y="1801557"/>
            <a:chExt cx="9144000" cy="4634042"/>
          </a:xfrm>
        </p:grpSpPr>
        <p:pic>
          <p:nvPicPr>
            <p:cNvPr id="5" name="Picture 4">
              <a:extLst>
                <a:ext uri="{FF2B5EF4-FFF2-40B4-BE49-F238E27FC236}">
                  <a16:creationId xmlns:a16="http://schemas.microsoft.com/office/drawing/2014/main" id="{8A616392-D57D-F7E5-C15B-8607457EDFEF}"/>
                </a:ext>
              </a:extLst>
            </p:cNvPr>
            <p:cNvPicPr>
              <a:picLocks noChangeAspect="1"/>
            </p:cNvPicPr>
            <p:nvPr/>
          </p:nvPicPr>
          <p:blipFill>
            <a:blip r:embed="rId3"/>
            <a:stretch>
              <a:fillRect/>
            </a:stretch>
          </p:blipFill>
          <p:spPr>
            <a:xfrm>
              <a:off x="0" y="1801557"/>
              <a:ext cx="9144000" cy="4634042"/>
            </a:xfrm>
            <a:prstGeom prst="rect">
              <a:avLst/>
            </a:prstGeom>
          </p:spPr>
        </p:pic>
        <p:sp>
          <p:nvSpPr>
            <p:cNvPr id="7" name="TextBox 6">
              <a:extLst>
                <a:ext uri="{FF2B5EF4-FFF2-40B4-BE49-F238E27FC236}">
                  <a16:creationId xmlns:a16="http://schemas.microsoft.com/office/drawing/2014/main" id="{7312B269-6848-2170-4312-D1368EE70F78}"/>
                </a:ext>
              </a:extLst>
            </p:cNvPr>
            <p:cNvSpPr txBox="1"/>
            <p:nvPr/>
          </p:nvSpPr>
          <p:spPr>
            <a:xfrm>
              <a:off x="241738" y="3830412"/>
              <a:ext cx="2060028" cy="2560320"/>
            </a:xfrm>
            <a:prstGeom prst="rect">
              <a:avLst/>
            </a:prstGeom>
            <a:solidFill>
              <a:srgbClr val="BFDCA4"/>
            </a:solidFill>
            <a:ln>
              <a:solidFill>
                <a:srgbClr val="BFDCA4"/>
              </a:solidFill>
            </a:ln>
          </p:spPr>
          <p:txBody>
            <a:bodyPr wrap="square" rtlCol="0">
              <a:spAutoFit/>
            </a:bodyPr>
            <a:lstStyle/>
            <a:p>
              <a:pPr algn="ctr"/>
              <a:r>
                <a:rPr lang="en-US" b="1"/>
                <a:t>Coastal Habitat</a:t>
              </a:r>
              <a:endParaRPr lang="en-US"/>
            </a:p>
            <a:p>
              <a:pPr algn="ctr"/>
              <a:r>
                <a:rPr lang="en-US" sz="1600"/>
                <a:t>Protect, enhance, and assess the extent and health of coastal habitats and their associated wildlife through restorative measures and monitoring to combat deterioration and loss.</a:t>
              </a:r>
            </a:p>
          </p:txBody>
        </p:sp>
        <p:sp>
          <p:nvSpPr>
            <p:cNvPr id="8" name="TextBox 7">
              <a:extLst>
                <a:ext uri="{FF2B5EF4-FFF2-40B4-BE49-F238E27FC236}">
                  <a16:creationId xmlns:a16="http://schemas.microsoft.com/office/drawing/2014/main" id="{AE206517-84D9-B878-57FE-2412D9AF6D4B}"/>
                </a:ext>
              </a:extLst>
            </p:cNvPr>
            <p:cNvSpPr txBox="1"/>
            <p:nvPr/>
          </p:nvSpPr>
          <p:spPr>
            <a:xfrm>
              <a:off x="2441903" y="3830412"/>
              <a:ext cx="2060028" cy="2560320"/>
            </a:xfrm>
            <a:prstGeom prst="rect">
              <a:avLst/>
            </a:prstGeom>
            <a:solidFill>
              <a:srgbClr val="8ED98F"/>
            </a:solidFill>
            <a:ln>
              <a:solidFill>
                <a:srgbClr val="8ED98F"/>
              </a:solidFill>
            </a:ln>
          </p:spPr>
          <p:txBody>
            <a:bodyPr wrap="square" rtlCol="0">
              <a:spAutoFit/>
            </a:bodyPr>
            <a:lstStyle/>
            <a:p>
              <a:pPr algn="ctr"/>
              <a:r>
                <a:rPr lang="en-US" b="1"/>
                <a:t>Offshore Habitat</a:t>
              </a:r>
              <a:endParaRPr lang="en-US"/>
            </a:p>
            <a:p>
              <a:pPr algn="ctr"/>
              <a:r>
                <a:rPr lang="en-US" sz="1600"/>
                <a:t>Protect and enhance the health of offshore habitat and their associated species.</a:t>
              </a:r>
            </a:p>
            <a:p>
              <a:pPr algn="ctr"/>
              <a:endParaRPr lang="en-US" sz="1600"/>
            </a:p>
            <a:p>
              <a:pPr algn="ctr"/>
              <a:endParaRPr lang="en-US" sz="1600"/>
            </a:p>
            <a:p>
              <a:pPr algn="ctr"/>
              <a:endParaRPr lang="en-US" sz="1600"/>
            </a:p>
            <a:p>
              <a:pPr algn="ctr"/>
              <a:endParaRPr lang="en-US" sz="1600"/>
            </a:p>
            <a:p>
              <a:pPr algn="ctr"/>
              <a:endParaRPr lang="en-US" sz="1600"/>
            </a:p>
          </p:txBody>
        </p:sp>
        <p:sp>
          <p:nvSpPr>
            <p:cNvPr id="9" name="TextBox 8">
              <a:extLst>
                <a:ext uri="{FF2B5EF4-FFF2-40B4-BE49-F238E27FC236}">
                  <a16:creationId xmlns:a16="http://schemas.microsoft.com/office/drawing/2014/main" id="{ADCBDCFB-A641-BC2B-085C-164E7F2F27AC}"/>
                </a:ext>
              </a:extLst>
            </p:cNvPr>
            <p:cNvSpPr txBox="1"/>
            <p:nvPr/>
          </p:nvSpPr>
          <p:spPr>
            <a:xfrm>
              <a:off x="4642068" y="3830412"/>
              <a:ext cx="2060028" cy="2560320"/>
            </a:xfrm>
            <a:prstGeom prst="rect">
              <a:avLst/>
            </a:prstGeom>
            <a:solidFill>
              <a:srgbClr val="88DCB5"/>
            </a:solidFill>
            <a:ln>
              <a:solidFill>
                <a:srgbClr val="88DCB5"/>
              </a:solidFill>
            </a:ln>
          </p:spPr>
          <p:txBody>
            <a:bodyPr wrap="square" rtlCol="0">
              <a:spAutoFit/>
            </a:bodyPr>
            <a:lstStyle/>
            <a:p>
              <a:pPr algn="ctr"/>
              <a:r>
                <a:rPr lang="en-US" b="1"/>
                <a:t>Habitat Connectivity</a:t>
              </a:r>
              <a:endParaRPr lang="en-US"/>
            </a:p>
            <a:p>
              <a:pPr algn="ctr"/>
              <a:r>
                <a:rPr lang="en-US" sz="1600"/>
                <a:t>Increase connectivity of coastal habitat to enhance biodiversity and support migratory pathways.</a:t>
              </a:r>
            </a:p>
            <a:p>
              <a:pPr algn="ctr"/>
              <a:endParaRPr lang="en-US" sz="1600"/>
            </a:p>
            <a:p>
              <a:pPr algn="ctr"/>
              <a:endParaRPr lang="en-US" sz="1600"/>
            </a:p>
            <a:p>
              <a:pPr algn="ctr"/>
              <a:endParaRPr lang="en-US" sz="1600"/>
            </a:p>
          </p:txBody>
        </p:sp>
        <p:sp>
          <p:nvSpPr>
            <p:cNvPr id="10" name="TextBox 9">
              <a:extLst>
                <a:ext uri="{FF2B5EF4-FFF2-40B4-BE49-F238E27FC236}">
                  <a16:creationId xmlns:a16="http://schemas.microsoft.com/office/drawing/2014/main" id="{D4612DD6-150D-85F3-AB8D-4AA520F5620B}"/>
                </a:ext>
              </a:extLst>
            </p:cNvPr>
            <p:cNvSpPr txBox="1"/>
            <p:nvPr/>
          </p:nvSpPr>
          <p:spPr>
            <a:xfrm>
              <a:off x="6842234" y="3830412"/>
              <a:ext cx="2060028" cy="2560320"/>
            </a:xfrm>
            <a:prstGeom prst="rect">
              <a:avLst/>
            </a:prstGeom>
            <a:solidFill>
              <a:srgbClr val="86C8DF"/>
            </a:solidFill>
            <a:ln>
              <a:solidFill>
                <a:srgbClr val="84C8DF"/>
              </a:solidFill>
            </a:ln>
          </p:spPr>
          <p:txBody>
            <a:bodyPr wrap="square" rtlCol="0">
              <a:spAutoFit/>
            </a:bodyPr>
            <a:lstStyle/>
            <a:p>
              <a:pPr algn="ctr"/>
              <a:r>
                <a:rPr lang="en-US" b="1"/>
                <a:t>Conserved Open Space</a:t>
              </a:r>
              <a:endParaRPr lang="en-US"/>
            </a:p>
            <a:p>
              <a:pPr algn="ctr"/>
              <a:r>
                <a:rPr lang="en-US" sz="1600"/>
                <a:t>Conserve open space through land acquisition while maintaining and enhancing the total area of protected land.</a:t>
              </a:r>
            </a:p>
            <a:p>
              <a:pPr algn="ctr"/>
              <a:endParaRPr lang="en-US" sz="1600"/>
            </a:p>
          </p:txBody>
        </p:sp>
      </p:grpSp>
    </p:spTree>
    <p:extLst>
      <p:ext uri="{BB962C8B-B14F-4D97-AF65-F5344CB8AC3E}">
        <p14:creationId xmlns:p14="http://schemas.microsoft.com/office/powerpoint/2010/main" val="1249588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7D83A4-C72A-A328-8762-80E5EE99C097}"/>
              </a:ext>
            </a:extLst>
          </p:cNvPr>
          <p:cNvGrpSpPr/>
          <p:nvPr/>
        </p:nvGrpSpPr>
        <p:grpSpPr>
          <a:xfrm>
            <a:off x="1257300" y="1714011"/>
            <a:ext cx="6629400" cy="873773"/>
            <a:chOff x="1710508" y="1546225"/>
            <a:chExt cx="8839200" cy="1165031"/>
          </a:xfrm>
        </p:grpSpPr>
        <p:pic>
          <p:nvPicPr>
            <p:cNvPr id="6" name="Picture 6">
              <a:extLst>
                <a:ext uri="{FF2B5EF4-FFF2-40B4-BE49-F238E27FC236}">
                  <a16:creationId xmlns:a16="http://schemas.microsoft.com/office/drawing/2014/main" id="{BC2FFD30-9E37-8FEF-9502-6F66A3D4D62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21"/>
            <a:stretch/>
          </p:blipFill>
          <p:spPr bwMode="auto">
            <a:xfrm>
              <a:off x="1710508" y="1546225"/>
              <a:ext cx="8839200" cy="11650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6B9D41D-C63A-4D71-4305-805A8EE554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657" t="3809"/>
            <a:stretch/>
          </p:blipFill>
          <p:spPr bwMode="auto">
            <a:xfrm>
              <a:off x="9180310" y="1779737"/>
              <a:ext cx="987272" cy="638144"/>
            </a:xfrm>
            <a:prstGeom prst="rect">
              <a:avLst/>
            </a:prstGeom>
            <a:noFill/>
            <a:ln>
              <a:noFill/>
            </a:ln>
          </p:spPr>
        </p:pic>
        <p:grpSp>
          <p:nvGrpSpPr>
            <p:cNvPr id="8" name="Group 7">
              <a:extLst>
                <a:ext uri="{FF2B5EF4-FFF2-40B4-BE49-F238E27FC236}">
                  <a16:creationId xmlns:a16="http://schemas.microsoft.com/office/drawing/2014/main" id="{5470B7AC-9D9D-78EB-F265-3B1081011E46}"/>
                </a:ext>
              </a:extLst>
            </p:cNvPr>
            <p:cNvGrpSpPr/>
            <p:nvPr/>
          </p:nvGrpSpPr>
          <p:grpSpPr>
            <a:xfrm>
              <a:off x="4399128" y="1779736"/>
              <a:ext cx="3298209" cy="673061"/>
              <a:chOff x="4107976" y="1951630"/>
              <a:chExt cx="3393743" cy="692557"/>
            </a:xfrm>
          </p:grpSpPr>
          <p:pic>
            <p:nvPicPr>
              <p:cNvPr id="9" name="Picture 8">
                <a:extLst>
                  <a:ext uri="{FF2B5EF4-FFF2-40B4-BE49-F238E27FC236}">
                    <a16:creationId xmlns:a16="http://schemas.microsoft.com/office/drawing/2014/main" id="{6D01F812-7441-C07A-8491-5B060B3663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791" t="10311" r="47149"/>
              <a:stretch/>
            </p:blipFill>
            <p:spPr bwMode="auto">
              <a:xfrm>
                <a:off x="4107976" y="1951630"/>
                <a:ext cx="2265528" cy="692557"/>
              </a:xfrm>
              <a:prstGeom prst="rect">
                <a:avLst/>
              </a:prstGeom>
              <a:noFill/>
              <a:ln>
                <a:noFill/>
              </a:ln>
            </p:spPr>
          </p:pic>
          <p:pic>
            <p:nvPicPr>
              <p:cNvPr id="10" name="Picture 9">
                <a:extLst>
                  <a:ext uri="{FF2B5EF4-FFF2-40B4-BE49-F238E27FC236}">
                    <a16:creationId xmlns:a16="http://schemas.microsoft.com/office/drawing/2014/main" id="{27E24774-FA59-9BD6-EF1F-A917BBF945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850" t="9310" r="27148" b="1001"/>
              <a:stretch/>
            </p:blipFill>
            <p:spPr bwMode="auto">
              <a:xfrm>
                <a:off x="6373504" y="1951630"/>
                <a:ext cx="1128215" cy="692557"/>
              </a:xfrm>
              <a:prstGeom prst="rect">
                <a:avLst/>
              </a:prstGeom>
              <a:noFill/>
              <a:ln>
                <a:noFill/>
              </a:ln>
            </p:spPr>
          </p:pic>
        </p:grpSp>
      </p:grpSp>
      <p:sp>
        <p:nvSpPr>
          <p:cNvPr id="11" name="TextBox 10">
            <a:extLst>
              <a:ext uri="{FF2B5EF4-FFF2-40B4-BE49-F238E27FC236}">
                <a16:creationId xmlns:a16="http://schemas.microsoft.com/office/drawing/2014/main" id="{9023FDD9-7106-0642-A2F1-011D860E3A91}"/>
              </a:ext>
            </a:extLst>
          </p:cNvPr>
          <p:cNvSpPr txBox="1"/>
          <p:nvPr/>
        </p:nvSpPr>
        <p:spPr>
          <a:xfrm>
            <a:off x="3128962" y="2705889"/>
            <a:ext cx="1168748" cy="507831"/>
          </a:xfrm>
          <a:prstGeom prst="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800" eaLnBrk="0" fontAlgn="base" hangingPunct="0">
              <a:spcBef>
                <a:spcPct val="0"/>
              </a:spcBef>
              <a:spcAft>
                <a:spcPct val="0"/>
              </a:spcAft>
              <a:defRPr/>
            </a:pPr>
            <a:r>
              <a:rPr lang="en-US" sz="1350">
                <a:solidFill>
                  <a:srgbClr val="FFFFFF"/>
                </a:solidFill>
                <a:latin typeface="Calibri" panose="020F0502020204030204"/>
              </a:rPr>
              <a:t>Technical difficulties</a:t>
            </a:r>
          </a:p>
        </p:txBody>
      </p:sp>
      <p:sp>
        <p:nvSpPr>
          <p:cNvPr id="12" name="Arrow: Right 11">
            <a:extLst>
              <a:ext uri="{FF2B5EF4-FFF2-40B4-BE49-F238E27FC236}">
                <a16:creationId xmlns:a16="http://schemas.microsoft.com/office/drawing/2014/main" id="{0ECD9312-F69F-CFDE-9D74-42CDEFBF347E}"/>
              </a:ext>
            </a:extLst>
          </p:cNvPr>
          <p:cNvSpPr/>
          <p:nvPr/>
        </p:nvSpPr>
        <p:spPr>
          <a:xfrm rot="16200000">
            <a:off x="3496709" y="2438812"/>
            <a:ext cx="280893" cy="236114"/>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50">
              <a:solidFill>
                <a:srgbClr val="FFFFFF"/>
              </a:solidFill>
              <a:latin typeface="Calibri" panose="020F0502020204030204"/>
            </a:endParaRPr>
          </a:p>
        </p:txBody>
      </p:sp>
      <p:sp>
        <p:nvSpPr>
          <p:cNvPr id="13" name="Arrow: Right 12">
            <a:extLst>
              <a:ext uri="{FF2B5EF4-FFF2-40B4-BE49-F238E27FC236}">
                <a16:creationId xmlns:a16="http://schemas.microsoft.com/office/drawing/2014/main" id="{96500BB0-1C37-F64E-0C54-6B3B7C899DAB}"/>
              </a:ext>
            </a:extLst>
          </p:cNvPr>
          <p:cNvSpPr/>
          <p:nvPr/>
        </p:nvSpPr>
        <p:spPr>
          <a:xfrm rot="16200000">
            <a:off x="5244989" y="2414382"/>
            <a:ext cx="276999" cy="236114"/>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50">
              <a:solidFill>
                <a:srgbClr val="FFFFFF"/>
              </a:solidFill>
              <a:latin typeface="Calibri" panose="020F0502020204030204"/>
            </a:endParaRPr>
          </a:p>
        </p:txBody>
      </p:sp>
      <p:sp>
        <p:nvSpPr>
          <p:cNvPr id="14" name="TextBox 13">
            <a:extLst>
              <a:ext uri="{FF2B5EF4-FFF2-40B4-BE49-F238E27FC236}">
                <a16:creationId xmlns:a16="http://schemas.microsoft.com/office/drawing/2014/main" id="{BFAD4E48-8286-D9A5-F2B6-9323A4359C28}"/>
              </a:ext>
            </a:extLst>
          </p:cNvPr>
          <p:cNvSpPr txBox="1"/>
          <p:nvPr/>
        </p:nvSpPr>
        <p:spPr>
          <a:xfrm>
            <a:off x="4846291" y="2670938"/>
            <a:ext cx="1084997" cy="1131079"/>
          </a:xfrm>
          <a:prstGeom prst="rect">
            <a:avLst/>
          </a:prstGeom>
          <a:solidFill>
            <a:schemeClr val="accent5"/>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800" eaLnBrk="0" fontAlgn="base" hangingPunct="0">
              <a:spcBef>
                <a:spcPct val="0"/>
              </a:spcBef>
              <a:spcAft>
                <a:spcPct val="0"/>
              </a:spcAft>
              <a:defRPr/>
            </a:pPr>
            <a:endParaRPr lang="en-US" sz="1350">
              <a:solidFill>
                <a:srgbClr val="FFFFFF"/>
              </a:solidFill>
              <a:latin typeface="Calibri" panose="020F0502020204030204"/>
            </a:endParaRPr>
          </a:p>
          <a:p>
            <a:pPr algn="ctr" defTabSz="685800" eaLnBrk="0" fontAlgn="base" hangingPunct="0">
              <a:spcBef>
                <a:spcPct val="0"/>
              </a:spcBef>
              <a:spcAft>
                <a:spcPct val="0"/>
              </a:spcAft>
              <a:defRPr/>
            </a:pPr>
            <a:r>
              <a:rPr lang="en-US" sz="1350">
                <a:solidFill>
                  <a:srgbClr val="FFFFFF"/>
                </a:solidFill>
                <a:latin typeface="Calibri" panose="020F0502020204030204"/>
              </a:rPr>
              <a:t>Questions for Presenters</a:t>
            </a:r>
          </a:p>
          <a:p>
            <a:pPr algn="ctr" defTabSz="685800" eaLnBrk="0" fontAlgn="base" hangingPunct="0">
              <a:spcBef>
                <a:spcPct val="0"/>
              </a:spcBef>
              <a:spcAft>
                <a:spcPct val="0"/>
              </a:spcAft>
              <a:defRPr/>
            </a:pPr>
            <a:endParaRPr lang="en-US" sz="1350">
              <a:solidFill>
                <a:srgbClr val="FFFFFF"/>
              </a:solidFill>
              <a:latin typeface="Calibri" panose="020F0502020204030204"/>
            </a:endParaRPr>
          </a:p>
        </p:txBody>
      </p:sp>
      <p:sp>
        <p:nvSpPr>
          <p:cNvPr id="15" name="TextBox 14">
            <a:extLst>
              <a:ext uri="{FF2B5EF4-FFF2-40B4-BE49-F238E27FC236}">
                <a16:creationId xmlns:a16="http://schemas.microsoft.com/office/drawing/2014/main" id="{30BE99A6-9FE2-015F-40A8-0B76F0447109}"/>
              </a:ext>
            </a:extLst>
          </p:cNvPr>
          <p:cNvSpPr txBox="1"/>
          <p:nvPr/>
        </p:nvSpPr>
        <p:spPr>
          <a:xfrm>
            <a:off x="1257301" y="2758218"/>
            <a:ext cx="1576838" cy="1131079"/>
          </a:xfrm>
          <a:prstGeom prst="rect">
            <a:avLst/>
          </a:pr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defTabSz="685800" eaLnBrk="0" fontAlgn="base" hangingPunct="0">
              <a:spcBef>
                <a:spcPct val="0"/>
              </a:spcBef>
              <a:spcAft>
                <a:spcPct val="0"/>
              </a:spcAft>
              <a:defRPr/>
            </a:pPr>
            <a:r>
              <a:rPr lang="en-US" sz="1350">
                <a:solidFill>
                  <a:srgbClr val="FFFFFF"/>
                </a:solidFill>
                <a:latin typeface="Calibri" panose="020F0502020204030204"/>
              </a:rPr>
              <a:t>“Switch to Phone Audio” if your computer’s speakers are not working</a:t>
            </a:r>
          </a:p>
        </p:txBody>
      </p:sp>
      <p:sp>
        <p:nvSpPr>
          <p:cNvPr id="16" name="Arrow: Right 15">
            <a:extLst>
              <a:ext uri="{FF2B5EF4-FFF2-40B4-BE49-F238E27FC236}">
                <a16:creationId xmlns:a16="http://schemas.microsoft.com/office/drawing/2014/main" id="{C1A74243-B0C2-6540-FB26-9BC35057FCD4}"/>
              </a:ext>
            </a:extLst>
          </p:cNvPr>
          <p:cNvSpPr/>
          <p:nvPr/>
        </p:nvSpPr>
        <p:spPr>
          <a:xfrm rot="16200000">
            <a:off x="1667526" y="2489626"/>
            <a:ext cx="397823" cy="211262"/>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50">
              <a:solidFill>
                <a:srgbClr val="FFFFFF"/>
              </a:solidFill>
              <a:latin typeface="Calibri" panose="020F0502020204030204"/>
            </a:endParaRPr>
          </a:p>
        </p:txBody>
      </p:sp>
      <p:sp>
        <p:nvSpPr>
          <p:cNvPr id="17" name="TextBox 16">
            <a:extLst>
              <a:ext uri="{FF2B5EF4-FFF2-40B4-BE49-F238E27FC236}">
                <a16:creationId xmlns:a16="http://schemas.microsoft.com/office/drawing/2014/main" id="{7990D2E5-E5B4-48F7-0360-DA6652361B8B}"/>
              </a:ext>
            </a:extLst>
          </p:cNvPr>
          <p:cNvSpPr txBox="1"/>
          <p:nvPr/>
        </p:nvSpPr>
        <p:spPr>
          <a:xfrm>
            <a:off x="1257300" y="4380234"/>
            <a:ext cx="6629400" cy="1938992"/>
          </a:xfrm>
          <a:prstGeom prst="rect">
            <a:avLst/>
          </a:prstGeom>
          <a:noFill/>
        </p:spPr>
        <p:txBody>
          <a:bodyPr wrap="square" rtlCol="0">
            <a:spAutoFit/>
          </a:bodyPr>
          <a:lstStyle/>
          <a:p>
            <a:pPr marL="214313" indent="-214313" defTabSz="685800" eaLnBrk="0" fontAlgn="base" hangingPunct="0">
              <a:spcBef>
                <a:spcPct val="0"/>
              </a:spcBef>
              <a:spcAft>
                <a:spcPct val="0"/>
              </a:spcAft>
              <a:buFont typeface="Arial" panose="020B0604020202020204" pitchFamily="34" charset="0"/>
              <a:buChar char="•"/>
              <a:defRPr/>
            </a:pPr>
            <a:r>
              <a:rPr lang="en-US" sz="2000" kern="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This webinar is being </a:t>
            </a:r>
            <a:r>
              <a:rPr lang="en-US" sz="2000" b="1" kern="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recorded </a:t>
            </a:r>
          </a:p>
          <a:p>
            <a:pPr marL="214313" indent="-214313" defTabSz="685800" eaLnBrk="0" fontAlgn="base" hangingPunct="0">
              <a:spcBef>
                <a:spcPct val="0"/>
              </a:spcBef>
              <a:spcAft>
                <a:spcPct val="0"/>
              </a:spcAft>
              <a:buFont typeface="Arial" panose="020B0604020202020204" pitchFamily="34" charset="0"/>
              <a:buChar char="•"/>
              <a:defRPr/>
            </a:pPr>
            <a:r>
              <a:rPr lang="en-US" sz="2000" b="1" kern="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Chat</a:t>
            </a:r>
            <a:r>
              <a:rPr lang="en-US" sz="2000" kern="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 ERG Zoom host (Paola Felix) with technical issues. </a:t>
            </a:r>
          </a:p>
          <a:p>
            <a:pPr marL="214313" indent="-214313" defTabSz="685800" eaLnBrk="0" fontAlgn="base" hangingPunct="0">
              <a:spcBef>
                <a:spcPct val="0"/>
              </a:spcBef>
              <a:spcAft>
                <a:spcPct val="0"/>
              </a:spcAft>
              <a:buFont typeface="Arial" panose="020B0604020202020204" pitchFamily="34" charset="0"/>
              <a:buChar char="•"/>
              <a:defRPr/>
            </a:pPr>
            <a:r>
              <a:rPr lang="en-US" sz="2000">
                <a:solidFill>
                  <a:srgbClr val="000000"/>
                </a:solidFill>
                <a:cs typeface="Arial" panose="020B0604020202020204" pitchFamily="34" charset="0"/>
              </a:rPr>
              <a:t>Use the</a:t>
            </a:r>
            <a:r>
              <a:rPr lang="en-US" sz="2000" b="1">
                <a:solidFill>
                  <a:srgbClr val="000000"/>
                </a:solidFill>
                <a:cs typeface="Arial" panose="020B0604020202020204" pitchFamily="34" charset="0"/>
              </a:rPr>
              <a:t> Q&amp;A box </a:t>
            </a:r>
            <a:r>
              <a:rPr lang="en-US" sz="2000">
                <a:solidFill>
                  <a:srgbClr val="000000"/>
                </a:solidFill>
                <a:cs typeface="Arial" panose="020B0604020202020204" pitchFamily="34" charset="0"/>
              </a:rPr>
              <a:t>to leave </a:t>
            </a:r>
            <a:r>
              <a:rPr lang="en-US" sz="2000" b="1">
                <a:solidFill>
                  <a:srgbClr val="000000"/>
                </a:solidFill>
                <a:cs typeface="Arial" panose="020B0604020202020204" pitchFamily="34" charset="0"/>
              </a:rPr>
              <a:t>questions</a:t>
            </a:r>
            <a:r>
              <a:rPr lang="en-US" sz="2000">
                <a:solidFill>
                  <a:srgbClr val="000000"/>
                </a:solidFill>
                <a:cs typeface="Arial" panose="020B0604020202020204" pitchFamily="34" charset="0"/>
              </a:rPr>
              <a:t> for presenters.</a:t>
            </a:r>
          </a:p>
          <a:p>
            <a:pPr marL="214313" indent="-214313" defTabSz="685800" eaLnBrk="0" fontAlgn="base" hangingPunct="0">
              <a:spcBef>
                <a:spcPct val="0"/>
              </a:spcBef>
              <a:spcAft>
                <a:spcPct val="0"/>
              </a:spcAft>
              <a:buFont typeface="Arial" panose="020B0604020202020204" pitchFamily="34" charset="0"/>
              <a:buChar char="•"/>
              <a:defRPr/>
            </a:pPr>
            <a:r>
              <a:rPr lang="en-US" sz="2000" kern="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Autogenerated </a:t>
            </a:r>
            <a:r>
              <a:rPr lang="en-US" sz="2000" b="1" kern="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closed</a:t>
            </a:r>
            <a:r>
              <a:rPr lang="en-US" sz="2000" kern="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000" b="1" kern="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captions</a:t>
            </a:r>
            <a:r>
              <a:rPr lang="en-US" sz="2000" kern="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 are available through Zoom. </a:t>
            </a:r>
            <a:endParaRPr lang="en-US" sz="1000"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defTabSz="685800" eaLnBrk="0" fontAlgn="base" hangingPunct="0">
              <a:spcBef>
                <a:spcPct val="0"/>
              </a:spcBef>
              <a:spcAft>
                <a:spcPct val="0"/>
              </a:spcAft>
              <a:defRPr/>
            </a:pPr>
            <a:endParaRPr lang="en-US" sz="2000">
              <a:solidFill>
                <a:srgbClr val="000000"/>
              </a:solidFill>
              <a:cs typeface="Arial" panose="020B0604020202020204" pitchFamily="34" charset="0"/>
            </a:endParaRPr>
          </a:p>
        </p:txBody>
      </p:sp>
      <p:sp>
        <p:nvSpPr>
          <p:cNvPr id="18" name="Content Placeholder 3">
            <a:extLst>
              <a:ext uri="{FF2B5EF4-FFF2-40B4-BE49-F238E27FC236}">
                <a16:creationId xmlns:a16="http://schemas.microsoft.com/office/drawing/2014/main" id="{C0E3F17C-281C-7A00-7BD6-A5281AECE0B3}"/>
              </a:ext>
            </a:extLst>
          </p:cNvPr>
          <p:cNvSpPr>
            <a:spLocks noGrp="1"/>
          </p:cNvSpPr>
          <p:nvPr>
            <p:ph sz="quarter" idx="11"/>
          </p:nvPr>
        </p:nvSpPr>
        <p:spPr>
          <a:xfrm>
            <a:off x="445824" y="142875"/>
            <a:ext cx="5995318" cy="569820"/>
          </a:xfrm>
        </p:spPr>
        <p:txBody>
          <a:bodyPr>
            <a:noAutofit/>
          </a:bodyPr>
          <a:lstStyle/>
          <a:p>
            <a:r>
              <a:rPr lang="en-US" sz="2800"/>
              <a:t>Zoom Webinar Features </a:t>
            </a:r>
          </a:p>
        </p:txBody>
      </p:sp>
      <p:pic>
        <p:nvPicPr>
          <p:cNvPr id="2" name="Google Shape;269;g2f7de41c990_0_200">
            <a:extLst>
              <a:ext uri="{FF2B5EF4-FFF2-40B4-BE49-F238E27FC236}">
                <a16:creationId xmlns:a16="http://schemas.microsoft.com/office/drawing/2014/main" id="{8C8E9D7A-E0D7-BEC4-67F9-B19EE48E88D7}"/>
              </a:ext>
            </a:extLst>
          </p:cNvPr>
          <p:cNvPicPr preferRelativeResize="0"/>
          <p:nvPr/>
        </p:nvPicPr>
        <p:blipFill rotWithShape="1">
          <a:blip r:embed="rId5">
            <a:alphaModFix/>
          </a:blip>
          <a:srcRect l="61875" t="1224" r="29559" b="3092"/>
          <a:stretch/>
        </p:blipFill>
        <p:spPr>
          <a:xfrm>
            <a:off x="6076360" y="1915658"/>
            <a:ext cx="783292" cy="466474"/>
          </a:xfrm>
          <a:prstGeom prst="rect">
            <a:avLst/>
          </a:prstGeom>
          <a:noFill/>
          <a:ln>
            <a:noFill/>
          </a:ln>
        </p:spPr>
      </p:pic>
      <p:sp>
        <p:nvSpPr>
          <p:cNvPr id="3" name="TextBox 2">
            <a:extLst>
              <a:ext uri="{FF2B5EF4-FFF2-40B4-BE49-F238E27FC236}">
                <a16:creationId xmlns:a16="http://schemas.microsoft.com/office/drawing/2014/main" id="{929CEE7A-C202-E7A9-99E0-B8C0D783F5D9}"/>
              </a:ext>
            </a:extLst>
          </p:cNvPr>
          <p:cNvSpPr txBox="1"/>
          <p:nvPr/>
        </p:nvSpPr>
        <p:spPr>
          <a:xfrm>
            <a:off x="6275278" y="2758218"/>
            <a:ext cx="1168748" cy="507831"/>
          </a:xfrm>
          <a:prstGeom prst="rect">
            <a:avLst/>
          </a:prstGeom>
          <a:solidFill>
            <a:schemeClr val="accent3">
              <a:lumMod val="75000"/>
            </a:schemeClr>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800" eaLnBrk="0" fontAlgn="base" hangingPunct="0">
              <a:spcBef>
                <a:spcPct val="0"/>
              </a:spcBef>
              <a:spcAft>
                <a:spcPct val="0"/>
              </a:spcAft>
              <a:defRPr/>
            </a:pPr>
            <a:r>
              <a:rPr lang="en-US" sz="1350">
                <a:solidFill>
                  <a:srgbClr val="FFFFFF"/>
                </a:solidFill>
                <a:latin typeface="Calibri" panose="020F0502020204030204"/>
              </a:rPr>
              <a:t>Closed Captions</a:t>
            </a:r>
          </a:p>
        </p:txBody>
      </p:sp>
      <p:sp>
        <p:nvSpPr>
          <p:cNvPr id="4" name="Arrow: Right 3">
            <a:extLst>
              <a:ext uri="{FF2B5EF4-FFF2-40B4-BE49-F238E27FC236}">
                <a16:creationId xmlns:a16="http://schemas.microsoft.com/office/drawing/2014/main" id="{D3E8C8BE-CA33-EA8B-E57B-FBB33CAB2747}"/>
              </a:ext>
            </a:extLst>
          </p:cNvPr>
          <p:cNvSpPr/>
          <p:nvPr/>
        </p:nvSpPr>
        <p:spPr>
          <a:xfrm rot="16200000">
            <a:off x="6339423" y="2477200"/>
            <a:ext cx="280893" cy="236114"/>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50">
              <a:solidFill>
                <a:srgbClr val="FFFFFF"/>
              </a:solidFill>
              <a:latin typeface="Calibri" panose="020F0502020204030204"/>
            </a:endParaRPr>
          </a:p>
        </p:txBody>
      </p:sp>
    </p:spTree>
    <p:extLst>
      <p:ext uri="{BB962C8B-B14F-4D97-AF65-F5344CB8AC3E}">
        <p14:creationId xmlns:p14="http://schemas.microsoft.com/office/powerpoint/2010/main" val="2892964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D6613B-7C32-DA91-7568-95D017A69E74}"/>
              </a:ext>
            </a:extLst>
          </p:cNvPr>
          <p:cNvSpPr>
            <a:spLocks noGrp="1"/>
          </p:cNvSpPr>
          <p:nvPr>
            <p:ph type="body" sz="quarter" idx="10"/>
          </p:nvPr>
        </p:nvSpPr>
        <p:spPr>
          <a:xfrm>
            <a:off x="396688" y="1142999"/>
            <a:ext cx="8411136" cy="5002306"/>
          </a:xfrm>
        </p:spPr>
        <p:txBody>
          <a:bodyPr vert="horz" wrap="square" lIns="68580" tIns="34290" rIns="68580" bIns="34290" rtlCol="0" anchor="t">
            <a:normAutofit/>
          </a:bodyPr>
          <a:lstStyle/>
          <a:p>
            <a:pPr>
              <a:lnSpc>
                <a:spcPct val="77037"/>
              </a:lnSpc>
            </a:pPr>
            <a:r>
              <a:rPr lang="en-US" sz="2400"/>
              <a:t>Goal 3:</a:t>
            </a:r>
            <a:r>
              <a:rPr lang="en-US" sz="2400" b="0"/>
              <a:t> </a:t>
            </a:r>
            <a:r>
              <a:rPr lang="en-US" sz="2400" b="0">
                <a:solidFill>
                  <a:schemeClr val="tx1"/>
                </a:solidFill>
                <a:effectLst/>
                <a:latin typeface="Calibri"/>
                <a:ea typeface="Yu Gothic Light"/>
                <a:cs typeface="Arial"/>
              </a:rPr>
              <a:t>Empower communities to plan for and respond to environmental challenges in ways that prioritize well-being for all. </a:t>
            </a:r>
          </a:p>
          <a:p>
            <a:pPr>
              <a:lnSpc>
                <a:spcPct val="77037"/>
              </a:lnSpc>
            </a:pPr>
            <a:endParaRPr lang="en-US" sz="2400" b="0"/>
          </a:p>
          <a:p>
            <a:pPr>
              <a:lnSpc>
                <a:spcPct val="77037"/>
              </a:lnSpc>
            </a:pPr>
            <a:endParaRPr lang="en-US" sz="2400">
              <a:ea typeface="Calibri"/>
              <a:cs typeface="Calibri"/>
            </a:endParaRPr>
          </a:p>
          <a:p>
            <a:pPr>
              <a:lnSpc>
                <a:spcPct val="77037"/>
              </a:lnSpc>
            </a:pPr>
            <a:endParaRPr lang="en-US" sz="2400" b="0">
              <a:solidFill>
                <a:srgbClr val="000000"/>
              </a:solidFill>
              <a:ea typeface="Calibri"/>
              <a:cs typeface="Calibri"/>
            </a:endParaRPr>
          </a:p>
          <a:p>
            <a:pPr>
              <a:lnSpc>
                <a:spcPct val="77037"/>
              </a:lnSpc>
            </a:pPr>
            <a:endParaRPr lang="en-US" sz="2400" b="0">
              <a:solidFill>
                <a:srgbClr val="000000"/>
              </a:solidFill>
              <a:ea typeface="Calibri"/>
              <a:cs typeface="Calibri"/>
            </a:endParaRPr>
          </a:p>
        </p:txBody>
      </p:sp>
      <p:sp>
        <p:nvSpPr>
          <p:cNvPr id="4" name="Content Placeholder 3">
            <a:extLst>
              <a:ext uri="{FF2B5EF4-FFF2-40B4-BE49-F238E27FC236}">
                <a16:creationId xmlns:a16="http://schemas.microsoft.com/office/drawing/2014/main" id="{EC51DD4C-1B67-F72A-EE1D-B857409EEA6A}"/>
              </a:ext>
            </a:extLst>
          </p:cNvPr>
          <p:cNvSpPr>
            <a:spLocks noGrp="1"/>
          </p:cNvSpPr>
          <p:nvPr>
            <p:ph sz="quarter" idx="11"/>
          </p:nvPr>
        </p:nvSpPr>
        <p:spPr>
          <a:xfrm>
            <a:off x="445824" y="82061"/>
            <a:ext cx="5995318" cy="712695"/>
          </a:xfrm>
        </p:spPr>
        <p:txBody>
          <a:bodyPr>
            <a:noAutofit/>
          </a:bodyPr>
          <a:lstStyle/>
          <a:p>
            <a:r>
              <a:rPr lang="en-US" sz="2800"/>
              <a:t>Sustainable and Resilient Communities</a:t>
            </a:r>
          </a:p>
        </p:txBody>
      </p:sp>
      <p:pic>
        <p:nvPicPr>
          <p:cNvPr id="5" name="Picture 4">
            <a:extLst>
              <a:ext uri="{FF2B5EF4-FFF2-40B4-BE49-F238E27FC236}">
                <a16:creationId xmlns:a16="http://schemas.microsoft.com/office/drawing/2014/main" id="{BDD18F86-4577-621A-00DF-4680B841C7B8}"/>
              </a:ext>
            </a:extLst>
          </p:cNvPr>
          <p:cNvPicPr>
            <a:picLocks noChangeAspect="1"/>
          </p:cNvPicPr>
          <p:nvPr/>
        </p:nvPicPr>
        <p:blipFill>
          <a:blip r:embed="rId3"/>
          <a:stretch>
            <a:fillRect/>
          </a:stretch>
        </p:blipFill>
        <p:spPr>
          <a:xfrm>
            <a:off x="820270" y="1766177"/>
            <a:ext cx="7503459" cy="4630010"/>
          </a:xfrm>
          <a:prstGeom prst="rect">
            <a:avLst/>
          </a:prstGeom>
        </p:spPr>
      </p:pic>
    </p:spTree>
    <p:extLst>
      <p:ext uri="{BB962C8B-B14F-4D97-AF65-F5344CB8AC3E}">
        <p14:creationId xmlns:p14="http://schemas.microsoft.com/office/powerpoint/2010/main" val="1594768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D6613B-7C32-DA91-7568-95D017A69E74}"/>
              </a:ext>
            </a:extLst>
          </p:cNvPr>
          <p:cNvSpPr>
            <a:spLocks noGrp="1"/>
          </p:cNvSpPr>
          <p:nvPr>
            <p:ph type="body" sz="quarter" idx="10"/>
          </p:nvPr>
        </p:nvSpPr>
        <p:spPr>
          <a:xfrm>
            <a:off x="342900" y="976698"/>
            <a:ext cx="8947202" cy="4908177"/>
          </a:xfrm>
        </p:spPr>
        <p:txBody>
          <a:bodyPr vert="horz" wrap="square" lIns="68580" tIns="34290" rIns="68580" bIns="34290" rtlCol="0" anchor="t">
            <a:normAutofit/>
          </a:bodyPr>
          <a:lstStyle/>
          <a:p>
            <a:pPr>
              <a:lnSpc>
                <a:spcPct val="77037"/>
              </a:lnSpc>
            </a:pPr>
            <a:r>
              <a:rPr lang="en-US" sz="1800"/>
              <a:t>Goal 4:</a:t>
            </a:r>
            <a:r>
              <a:rPr lang="en-US" sz="1800" b="0"/>
              <a:t> </a:t>
            </a:r>
            <a:r>
              <a:rPr lang="en-US" sz="1800" b="0">
                <a:solidFill>
                  <a:schemeClr val="tx1"/>
                </a:solidFill>
                <a:effectLst/>
                <a:latin typeface="Calibri"/>
                <a:ea typeface="Yu Gothic Light"/>
                <a:cs typeface="Arial"/>
              </a:rPr>
              <a:t>Inspire and empower the public to appreciate, value, and protect Long Island Sound and the waters that flow into the Sound.  </a:t>
            </a:r>
          </a:p>
          <a:p>
            <a:pPr>
              <a:lnSpc>
                <a:spcPct val="77037"/>
              </a:lnSpc>
            </a:pPr>
            <a:endParaRPr lang="en-US" sz="2400" b="0"/>
          </a:p>
          <a:p>
            <a:pPr>
              <a:lnSpc>
                <a:spcPct val="77037"/>
              </a:lnSpc>
            </a:pPr>
            <a:endParaRPr lang="en-US" sz="2400" b="0">
              <a:solidFill>
                <a:srgbClr val="000000"/>
              </a:solidFill>
              <a:ea typeface="Calibri"/>
              <a:cs typeface="Calibri"/>
            </a:endParaRPr>
          </a:p>
        </p:txBody>
      </p:sp>
      <p:sp>
        <p:nvSpPr>
          <p:cNvPr id="4" name="Content Placeholder 3">
            <a:extLst>
              <a:ext uri="{FF2B5EF4-FFF2-40B4-BE49-F238E27FC236}">
                <a16:creationId xmlns:a16="http://schemas.microsoft.com/office/drawing/2014/main" id="{EC51DD4C-1B67-F72A-EE1D-B857409EEA6A}"/>
              </a:ext>
            </a:extLst>
          </p:cNvPr>
          <p:cNvSpPr>
            <a:spLocks noGrp="1"/>
          </p:cNvSpPr>
          <p:nvPr>
            <p:ph sz="quarter" idx="11"/>
          </p:nvPr>
        </p:nvSpPr>
        <p:spPr>
          <a:xfrm>
            <a:off x="445824" y="82061"/>
            <a:ext cx="5995318" cy="712695"/>
          </a:xfrm>
        </p:spPr>
        <p:txBody>
          <a:bodyPr>
            <a:noAutofit/>
          </a:bodyPr>
          <a:lstStyle/>
          <a:p>
            <a:r>
              <a:rPr lang="en-US" sz="2800"/>
              <a:t>Informed and Engaged Public</a:t>
            </a:r>
          </a:p>
        </p:txBody>
      </p:sp>
      <p:grpSp>
        <p:nvGrpSpPr>
          <p:cNvPr id="6" name="Group 5">
            <a:extLst>
              <a:ext uri="{FF2B5EF4-FFF2-40B4-BE49-F238E27FC236}">
                <a16:creationId xmlns:a16="http://schemas.microsoft.com/office/drawing/2014/main" id="{2A6CA26F-5D01-79C6-A2F4-178BAC25B813}"/>
              </a:ext>
            </a:extLst>
          </p:cNvPr>
          <p:cNvGrpSpPr/>
          <p:nvPr/>
        </p:nvGrpSpPr>
        <p:grpSpPr>
          <a:xfrm>
            <a:off x="2192" y="1803734"/>
            <a:ext cx="9045695" cy="4063666"/>
            <a:chOff x="2192" y="1803734"/>
            <a:chExt cx="9045695" cy="4063666"/>
          </a:xfrm>
        </p:grpSpPr>
        <p:pic>
          <p:nvPicPr>
            <p:cNvPr id="2" name="Picture 1">
              <a:extLst>
                <a:ext uri="{FF2B5EF4-FFF2-40B4-BE49-F238E27FC236}">
                  <a16:creationId xmlns:a16="http://schemas.microsoft.com/office/drawing/2014/main" id="{89832489-769A-CE0F-0939-13EE39B1DE9D}"/>
                </a:ext>
              </a:extLst>
            </p:cNvPr>
            <p:cNvPicPr>
              <a:picLocks noChangeAspect="1"/>
            </p:cNvPicPr>
            <p:nvPr/>
          </p:nvPicPr>
          <p:blipFill>
            <a:blip r:embed="rId3"/>
            <a:srcRect l="-1125" r="648" b="38666"/>
            <a:stretch/>
          </p:blipFill>
          <p:spPr>
            <a:xfrm>
              <a:off x="2192" y="1803734"/>
              <a:ext cx="9045695" cy="4058040"/>
            </a:xfrm>
            <a:prstGeom prst="rect">
              <a:avLst/>
            </a:prstGeom>
          </p:spPr>
        </p:pic>
        <p:pic>
          <p:nvPicPr>
            <p:cNvPr id="5" name="Picture 4">
              <a:extLst>
                <a:ext uri="{FF2B5EF4-FFF2-40B4-BE49-F238E27FC236}">
                  <a16:creationId xmlns:a16="http://schemas.microsoft.com/office/drawing/2014/main" id="{9F0B9B46-3DBE-AC7E-1C28-80D552BEC6A0}"/>
                </a:ext>
              </a:extLst>
            </p:cNvPr>
            <p:cNvPicPr>
              <a:picLocks noChangeAspect="1"/>
            </p:cNvPicPr>
            <p:nvPr/>
          </p:nvPicPr>
          <p:blipFill>
            <a:blip r:embed="rId4"/>
            <a:stretch>
              <a:fillRect/>
            </a:stretch>
          </p:blipFill>
          <p:spPr>
            <a:xfrm>
              <a:off x="188054" y="5624383"/>
              <a:ext cx="2682190" cy="243017"/>
            </a:xfrm>
            <a:prstGeom prst="rect">
              <a:avLst/>
            </a:prstGeom>
          </p:spPr>
        </p:pic>
      </p:grpSp>
    </p:spTree>
    <p:extLst>
      <p:ext uri="{BB962C8B-B14F-4D97-AF65-F5344CB8AC3E}">
        <p14:creationId xmlns:p14="http://schemas.microsoft.com/office/powerpoint/2010/main" val="3449402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white logo&#10;&#10;Description automatically generated">
            <a:extLst>
              <a:ext uri="{FF2B5EF4-FFF2-40B4-BE49-F238E27FC236}">
                <a16:creationId xmlns:a16="http://schemas.microsoft.com/office/drawing/2014/main" id="{D2576707-6A1C-89BA-DD03-A87BCF86DF5B}"/>
              </a:ext>
            </a:extLst>
          </p:cNvPr>
          <p:cNvPicPr>
            <a:picLocks noGrp="1" noChangeAspect="1"/>
          </p:cNvPicPr>
          <p:nvPr>
            <p:ph sz="quarter" idx="11"/>
          </p:nvPr>
        </p:nvPicPr>
        <p:blipFill>
          <a:blip r:embed="rId3" cstate="screen">
            <a:extLst>
              <a:ext uri="{28A0092B-C50C-407E-A947-70E740481C1C}">
                <a14:useLocalDpi xmlns:a14="http://schemas.microsoft.com/office/drawing/2010/main"/>
              </a:ext>
            </a:extLst>
          </a:blip>
          <a:stretch>
            <a:fillRect/>
          </a:stretch>
        </p:blipFill>
        <p:spPr>
          <a:xfrm>
            <a:off x="5950761" y="1741112"/>
            <a:ext cx="2543385" cy="1054111"/>
          </a:xfrm>
        </p:spPr>
      </p:pic>
      <p:sp>
        <p:nvSpPr>
          <p:cNvPr id="2" name="Google Shape;165;p12">
            <a:extLst>
              <a:ext uri="{FF2B5EF4-FFF2-40B4-BE49-F238E27FC236}">
                <a16:creationId xmlns:a16="http://schemas.microsoft.com/office/drawing/2014/main" id="{6C8673C7-B1B5-65EA-ADAF-23E72FC6986D}"/>
              </a:ext>
            </a:extLst>
          </p:cNvPr>
          <p:cNvSpPr txBox="1">
            <a:spLocks/>
          </p:cNvSpPr>
          <p:nvPr/>
        </p:nvSpPr>
        <p:spPr>
          <a:xfrm>
            <a:off x="173935" y="1083443"/>
            <a:ext cx="8458200" cy="415498"/>
          </a:xfrm>
          <a:prstGeom prst="rect">
            <a:avLst/>
          </a:prstGeom>
          <a:noFill/>
          <a:ln>
            <a:noFill/>
          </a:ln>
        </p:spPr>
        <p:txBody>
          <a:bodyPr spcFirstLastPara="1" wrap="square" lIns="0" tIns="0" rIns="0" bIns="0" anchor="t" anchorCtr="0">
            <a:spAutoFit/>
          </a:bodyPr>
          <a:lstStyle>
            <a:lvl1pPr>
              <a:lnSpc>
                <a:spcPct val="100000"/>
              </a:lnSpc>
              <a:defRPr sz="4200" b="0" i="0" u="none">
                <a:solidFill>
                  <a:srgbClr val="404040"/>
                </a:solidFill>
                <a:latin typeface="Calibri Light"/>
                <a:ea typeface="+mj-ea"/>
                <a:cs typeface="Calibri Light"/>
              </a:defRPr>
            </a:lvl1pPr>
          </a:lstStyle>
          <a:p>
            <a:pPr algn="l" rtl="0"/>
            <a:r>
              <a:rPr lang="en-US" sz="2700" kern="0">
                <a:latin typeface="Aptos" panose="020B0004020202020204" pitchFamily="34" charset="0"/>
              </a:rPr>
              <a:t>The Logo and Name Since the 1980s </a:t>
            </a:r>
          </a:p>
        </p:txBody>
      </p:sp>
      <p:pic>
        <p:nvPicPr>
          <p:cNvPr id="4" name="Google Shape;167;p12" descr="Text&#10;&#10;Description automatically generated">
            <a:extLst>
              <a:ext uri="{FF2B5EF4-FFF2-40B4-BE49-F238E27FC236}">
                <a16:creationId xmlns:a16="http://schemas.microsoft.com/office/drawing/2014/main" id="{F0F608B4-1069-39D1-E998-D29BF0551645}"/>
              </a:ext>
            </a:extLst>
          </p:cNvPr>
          <p:cNvPicPr preferRelativeResize="0">
            <a:picLocks/>
          </p:cNvPicPr>
          <p:nvPr/>
        </p:nvPicPr>
        <p:blipFill rotWithShape="1">
          <a:blip r:embed="rId4" cstate="screen">
            <a:alphaModFix/>
            <a:extLst>
              <a:ext uri="{28A0092B-C50C-407E-A947-70E740481C1C}">
                <a14:useLocalDpi xmlns:a14="http://schemas.microsoft.com/office/drawing/2010/main"/>
              </a:ext>
            </a:extLst>
          </a:blip>
          <a:srcRect/>
          <a:stretch/>
        </p:blipFill>
        <p:spPr>
          <a:xfrm>
            <a:off x="142228" y="1601197"/>
            <a:ext cx="1823419" cy="1445979"/>
          </a:xfrm>
          <a:prstGeom prst="rect">
            <a:avLst/>
          </a:prstGeom>
          <a:noFill/>
          <a:ln>
            <a:noFill/>
          </a:ln>
        </p:spPr>
      </p:pic>
      <p:pic>
        <p:nvPicPr>
          <p:cNvPr id="8" name="Google Shape;168;p12" descr="Logo&#10;&#10;Description automatically generated">
            <a:extLst>
              <a:ext uri="{FF2B5EF4-FFF2-40B4-BE49-F238E27FC236}">
                <a16:creationId xmlns:a16="http://schemas.microsoft.com/office/drawing/2014/main" id="{FB6B464B-516F-9176-0100-40E04F1EF38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r="-3134"/>
          <a:stretch/>
        </p:blipFill>
        <p:spPr>
          <a:xfrm>
            <a:off x="3143545" y="1431074"/>
            <a:ext cx="1823419" cy="1823457"/>
          </a:xfrm>
          <a:prstGeom prst="rect">
            <a:avLst/>
          </a:prstGeom>
          <a:noFill/>
          <a:ln>
            <a:noFill/>
          </a:ln>
        </p:spPr>
      </p:pic>
      <p:sp>
        <p:nvSpPr>
          <p:cNvPr id="11" name="Google Shape;171;p12">
            <a:extLst>
              <a:ext uri="{FF2B5EF4-FFF2-40B4-BE49-F238E27FC236}">
                <a16:creationId xmlns:a16="http://schemas.microsoft.com/office/drawing/2014/main" id="{A582B0EB-9D6A-283B-9C0F-370DBFD963C9}"/>
              </a:ext>
            </a:extLst>
          </p:cNvPr>
          <p:cNvSpPr txBox="1"/>
          <p:nvPr/>
        </p:nvSpPr>
        <p:spPr>
          <a:xfrm>
            <a:off x="628015" y="3047176"/>
            <a:ext cx="1030725" cy="346226"/>
          </a:xfrm>
          <a:prstGeom prst="rect">
            <a:avLst/>
          </a:prstGeom>
          <a:noFill/>
          <a:ln>
            <a:noFill/>
          </a:ln>
        </p:spPr>
        <p:txBody>
          <a:bodyPr spcFirstLastPara="1" wrap="square" lIns="68569" tIns="68569" rIns="68569" bIns="68569" anchor="t" anchorCtr="0">
            <a:spAutoFit/>
          </a:bodyPr>
          <a:lstStyle/>
          <a:p>
            <a:r>
              <a:rPr lang="en-US" sz="1350">
                <a:latin typeface="Calibri"/>
                <a:ea typeface="Calibri"/>
                <a:cs typeface="Calibri"/>
                <a:sym typeface="Calibri"/>
              </a:rPr>
              <a:t>1987-2010</a:t>
            </a:r>
            <a:endParaRPr sz="1350">
              <a:latin typeface="Calibri"/>
              <a:ea typeface="Calibri"/>
              <a:cs typeface="Calibri"/>
              <a:sym typeface="Calibri"/>
            </a:endParaRPr>
          </a:p>
        </p:txBody>
      </p:sp>
      <p:sp>
        <p:nvSpPr>
          <p:cNvPr id="12" name="Google Shape;172;p12">
            <a:extLst>
              <a:ext uri="{FF2B5EF4-FFF2-40B4-BE49-F238E27FC236}">
                <a16:creationId xmlns:a16="http://schemas.microsoft.com/office/drawing/2014/main" id="{B6F635E1-5DA2-4603-C289-493A99E66702}"/>
              </a:ext>
            </a:extLst>
          </p:cNvPr>
          <p:cNvSpPr txBox="1"/>
          <p:nvPr/>
        </p:nvSpPr>
        <p:spPr>
          <a:xfrm>
            <a:off x="3597625" y="3047176"/>
            <a:ext cx="1030725" cy="346226"/>
          </a:xfrm>
          <a:prstGeom prst="rect">
            <a:avLst/>
          </a:prstGeom>
          <a:noFill/>
          <a:ln>
            <a:noFill/>
          </a:ln>
        </p:spPr>
        <p:txBody>
          <a:bodyPr spcFirstLastPara="1" wrap="square" lIns="68569" tIns="68569" rIns="68569" bIns="68569" anchor="t" anchorCtr="0">
            <a:spAutoFit/>
          </a:bodyPr>
          <a:lstStyle/>
          <a:p>
            <a:r>
              <a:rPr lang="en-US" sz="1350">
                <a:latin typeface="Calibri"/>
                <a:ea typeface="Calibri"/>
                <a:cs typeface="Calibri"/>
                <a:sym typeface="Calibri"/>
              </a:rPr>
              <a:t>2010-2020</a:t>
            </a:r>
            <a:endParaRPr sz="1350">
              <a:latin typeface="Calibri"/>
              <a:ea typeface="Calibri"/>
              <a:cs typeface="Calibri"/>
              <a:sym typeface="Calibri"/>
            </a:endParaRPr>
          </a:p>
        </p:txBody>
      </p:sp>
      <p:sp>
        <p:nvSpPr>
          <p:cNvPr id="13" name="Google Shape;173;p12">
            <a:extLst>
              <a:ext uri="{FF2B5EF4-FFF2-40B4-BE49-F238E27FC236}">
                <a16:creationId xmlns:a16="http://schemas.microsoft.com/office/drawing/2014/main" id="{A48A37B6-7D45-37C3-DFEF-04FE6095413E}"/>
              </a:ext>
            </a:extLst>
          </p:cNvPr>
          <p:cNvSpPr txBox="1"/>
          <p:nvPr/>
        </p:nvSpPr>
        <p:spPr>
          <a:xfrm>
            <a:off x="6905849" y="3047176"/>
            <a:ext cx="1030725" cy="346226"/>
          </a:xfrm>
          <a:prstGeom prst="rect">
            <a:avLst/>
          </a:prstGeom>
          <a:noFill/>
          <a:ln>
            <a:noFill/>
          </a:ln>
        </p:spPr>
        <p:txBody>
          <a:bodyPr spcFirstLastPara="1" wrap="square" lIns="68569" tIns="68569" rIns="68569" bIns="68569" anchor="t" anchorCtr="0">
            <a:spAutoFit/>
          </a:bodyPr>
          <a:lstStyle/>
          <a:p>
            <a:r>
              <a:rPr lang="en-US" sz="1350">
                <a:latin typeface="Calibri"/>
                <a:ea typeface="Calibri"/>
                <a:cs typeface="Calibri"/>
                <a:sym typeface="Calibri"/>
              </a:rPr>
              <a:t>2020-2024</a:t>
            </a:r>
            <a:endParaRPr sz="1350">
              <a:latin typeface="Calibri"/>
              <a:ea typeface="Calibri"/>
              <a:cs typeface="Calibri"/>
              <a:sym typeface="Calibri"/>
            </a:endParaRPr>
          </a:p>
        </p:txBody>
      </p:sp>
      <p:sp>
        <p:nvSpPr>
          <p:cNvPr id="14" name="Google Shape;174;p12">
            <a:extLst>
              <a:ext uri="{FF2B5EF4-FFF2-40B4-BE49-F238E27FC236}">
                <a16:creationId xmlns:a16="http://schemas.microsoft.com/office/drawing/2014/main" id="{D101FC3B-49E8-B4DD-56A0-E26978A65CCA}"/>
              </a:ext>
            </a:extLst>
          </p:cNvPr>
          <p:cNvSpPr/>
          <p:nvPr/>
        </p:nvSpPr>
        <p:spPr>
          <a:xfrm>
            <a:off x="2275319" y="2100832"/>
            <a:ext cx="493875" cy="28867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5" name="Google Shape;175;p12">
            <a:extLst>
              <a:ext uri="{FF2B5EF4-FFF2-40B4-BE49-F238E27FC236}">
                <a16:creationId xmlns:a16="http://schemas.microsoft.com/office/drawing/2014/main" id="{C72F1443-1ABB-0280-A44D-ACC92E198A62}"/>
              </a:ext>
            </a:extLst>
          </p:cNvPr>
          <p:cNvSpPr/>
          <p:nvPr/>
        </p:nvSpPr>
        <p:spPr>
          <a:xfrm>
            <a:off x="5150065" y="2123829"/>
            <a:ext cx="493875" cy="28867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 name="TextBox 2">
            <a:extLst>
              <a:ext uri="{FF2B5EF4-FFF2-40B4-BE49-F238E27FC236}">
                <a16:creationId xmlns:a16="http://schemas.microsoft.com/office/drawing/2014/main" id="{05E59796-F517-4BED-9EA5-45DD06F14F38}"/>
              </a:ext>
            </a:extLst>
          </p:cNvPr>
          <p:cNvSpPr txBox="1"/>
          <p:nvPr/>
        </p:nvSpPr>
        <p:spPr>
          <a:xfrm>
            <a:off x="429662" y="170926"/>
            <a:ext cx="4720403" cy="523220"/>
          </a:xfrm>
          <a:prstGeom prst="rect">
            <a:avLst/>
          </a:prstGeom>
          <a:noFill/>
        </p:spPr>
        <p:txBody>
          <a:bodyPr wrap="square" rtlCol="0">
            <a:spAutoFit/>
          </a:bodyPr>
          <a:lstStyle/>
          <a:p>
            <a:r>
              <a:rPr lang="en-US" sz="2800" b="1">
                <a:solidFill>
                  <a:srgbClr val="FFFFFF"/>
                </a:solidFill>
                <a:latin typeface="Calibri"/>
                <a:cs typeface="Calibri"/>
              </a:rPr>
              <a:t>Time for a new name</a:t>
            </a:r>
          </a:p>
        </p:txBody>
      </p:sp>
      <p:graphicFrame>
        <p:nvGraphicFramePr>
          <p:cNvPr id="6" name="Table 5">
            <a:extLst>
              <a:ext uri="{FF2B5EF4-FFF2-40B4-BE49-F238E27FC236}">
                <a16:creationId xmlns:a16="http://schemas.microsoft.com/office/drawing/2014/main" id="{5F4196BF-AD99-FE2B-39B9-3338168DCF00}"/>
              </a:ext>
            </a:extLst>
          </p:cNvPr>
          <p:cNvGraphicFramePr>
            <a:graphicFrameLocks noGrp="1"/>
          </p:cNvGraphicFramePr>
          <p:nvPr>
            <p:extLst>
              <p:ext uri="{D42A27DB-BD31-4B8C-83A1-F6EECF244321}">
                <p14:modId xmlns:p14="http://schemas.microsoft.com/office/powerpoint/2010/main" val="3707630445"/>
              </p:ext>
            </p:extLst>
          </p:nvPr>
        </p:nvGraphicFramePr>
        <p:xfrm>
          <a:off x="672576" y="3149432"/>
          <a:ext cx="7911548" cy="2911643"/>
        </p:xfrm>
        <a:graphic>
          <a:graphicData uri="http://schemas.openxmlformats.org/drawingml/2006/table">
            <a:tbl>
              <a:tblPr firstRow="1" bandRow="1">
                <a:tableStyleId>{5C22544A-7EE6-4342-B048-85BDC9FD1C3A}</a:tableStyleId>
              </a:tblPr>
              <a:tblGrid>
                <a:gridCol w="3856053">
                  <a:extLst>
                    <a:ext uri="{9D8B030D-6E8A-4147-A177-3AD203B41FA5}">
                      <a16:colId xmlns:a16="http://schemas.microsoft.com/office/drawing/2014/main" val="1420742848"/>
                    </a:ext>
                  </a:extLst>
                </a:gridCol>
                <a:gridCol w="4055495">
                  <a:extLst>
                    <a:ext uri="{9D8B030D-6E8A-4147-A177-3AD203B41FA5}">
                      <a16:colId xmlns:a16="http://schemas.microsoft.com/office/drawing/2014/main" val="3495291941"/>
                    </a:ext>
                  </a:extLst>
                </a:gridCol>
              </a:tblGrid>
              <a:tr h="402799">
                <a:tc>
                  <a:txBody>
                    <a:bodyPr/>
                    <a:lstStyle/>
                    <a:p>
                      <a:r>
                        <a:rPr lang="en-US" sz="1600"/>
                        <a:t>Reasons to Rename or Rebrand</a:t>
                      </a:r>
                    </a:p>
                  </a:txBody>
                  <a:tcPr marL="68580" marR="68580" marT="34290" marB="34290"/>
                </a:tc>
                <a:tc>
                  <a:txBody>
                    <a:bodyPr/>
                    <a:lstStyle/>
                    <a:p>
                      <a:r>
                        <a:rPr lang="en-US" sz="1600"/>
                        <a:t>Reason to Keep Name</a:t>
                      </a:r>
                    </a:p>
                  </a:txBody>
                  <a:tcPr marL="68580" marR="68580" marT="34290" marB="34290"/>
                </a:tc>
                <a:extLst>
                  <a:ext uri="{0D108BD9-81ED-4DB2-BD59-A6C34878D82A}">
                    <a16:rowId xmlns:a16="http://schemas.microsoft.com/office/drawing/2014/main" val="3565323722"/>
                  </a:ext>
                </a:extLst>
              </a:tr>
              <a:tr h="707621">
                <a:tc>
                  <a:txBody>
                    <a:bodyPr/>
                    <a:lstStyle/>
                    <a:p>
                      <a:r>
                        <a:rPr lang="en-US" sz="1600"/>
                        <a:t>Name is confusing and outdated (LISS is not just a Study)</a:t>
                      </a:r>
                    </a:p>
                  </a:txBody>
                  <a:tcPr marL="68580" marR="68580" marT="34290" marB="34290"/>
                </a:tc>
                <a:tc>
                  <a:txBody>
                    <a:bodyPr/>
                    <a:lstStyle/>
                    <a:p>
                      <a:r>
                        <a:rPr lang="en-US" sz="1600"/>
                        <a:t>LISS is a trusted name to our partners</a:t>
                      </a:r>
                    </a:p>
                  </a:txBody>
                  <a:tcPr marL="68580" marR="68580" marT="34290" marB="34290"/>
                </a:tc>
                <a:extLst>
                  <a:ext uri="{0D108BD9-81ED-4DB2-BD59-A6C34878D82A}">
                    <a16:rowId xmlns:a16="http://schemas.microsoft.com/office/drawing/2014/main" val="447511576"/>
                  </a:ext>
                </a:extLst>
              </a:tr>
              <a:tr h="840789">
                <a:tc>
                  <a:txBody>
                    <a:bodyPr/>
                    <a:lstStyle/>
                    <a:p>
                      <a:r>
                        <a:rPr lang="en-US" sz="1600"/>
                        <a:t>Will be easier for outreach staff to explain what the program does</a:t>
                      </a:r>
                    </a:p>
                  </a:txBody>
                  <a:tcPr marL="68580" marR="68580" marT="34290" marB="34290"/>
                </a:tc>
                <a:tc>
                  <a:txBody>
                    <a:bodyPr/>
                    <a:lstStyle/>
                    <a:p>
                      <a:endParaRPr lang="en-US" sz="1600"/>
                    </a:p>
                  </a:txBody>
                  <a:tcPr marL="68580" marR="68580" marT="34290" marB="34290"/>
                </a:tc>
                <a:extLst>
                  <a:ext uri="{0D108BD9-81ED-4DB2-BD59-A6C34878D82A}">
                    <a16:rowId xmlns:a16="http://schemas.microsoft.com/office/drawing/2014/main" val="2921301138"/>
                  </a:ext>
                </a:extLst>
              </a:tr>
              <a:tr h="960434">
                <a:tc>
                  <a:txBody>
                    <a:bodyPr/>
                    <a:lstStyle/>
                    <a:p>
                      <a:r>
                        <a:rPr lang="en-US" sz="1600"/>
                        <a:t>Removing “Study” will more accurately describe the sweep of the Program’s efforts</a:t>
                      </a:r>
                    </a:p>
                  </a:txBody>
                  <a:tcPr marL="68580" marR="68580" marT="34290" marB="34290"/>
                </a:tc>
                <a:tc>
                  <a:txBody>
                    <a:bodyPr/>
                    <a:lstStyle/>
                    <a:p>
                      <a:endParaRPr lang="en-US" sz="1600"/>
                    </a:p>
                  </a:txBody>
                  <a:tcPr marL="68580" marR="68580" marT="34290" marB="34290"/>
                </a:tc>
                <a:extLst>
                  <a:ext uri="{0D108BD9-81ED-4DB2-BD59-A6C34878D82A}">
                    <a16:rowId xmlns:a16="http://schemas.microsoft.com/office/drawing/2014/main" val="3537286991"/>
                  </a:ext>
                </a:extLst>
              </a:tr>
            </a:tbl>
          </a:graphicData>
        </a:graphic>
      </p:graphicFrame>
    </p:spTree>
    <p:extLst>
      <p:ext uri="{BB962C8B-B14F-4D97-AF65-F5344CB8AC3E}">
        <p14:creationId xmlns:p14="http://schemas.microsoft.com/office/powerpoint/2010/main" val="3242083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167863-EB05-5D69-44F3-4DF435696B5A}"/>
              </a:ext>
            </a:extLst>
          </p:cNvPr>
          <p:cNvSpPr>
            <a:spLocks noGrp="1"/>
          </p:cNvSpPr>
          <p:nvPr>
            <p:ph sz="quarter" idx="11"/>
          </p:nvPr>
        </p:nvSpPr>
        <p:spPr>
          <a:xfrm>
            <a:off x="445823" y="209863"/>
            <a:ext cx="4951677" cy="430887"/>
          </a:xfrm>
        </p:spPr>
        <p:txBody>
          <a:bodyPr/>
          <a:lstStyle/>
          <a:p>
            <a:r>
              <a:rPr lang="en-US" sz="2800">
                <a:solidFill>
                  <a:srgbClr val="FFFFFF"/>
                </a:solidFill>
                <a:latin typeface="Calibri"/>
                <a:cs typeface="Calibri"/>
              </a:rPr>
              <a:t>New Name</a:t>
            </a:r>
            <a:endParaRPr lang="en-US"/>
          </a:p>
        </p:txBody>
      </p:sp>
      <p:sp>
        <p:nvSpPr>
          <p:cNvPr id="19" name="Text Placeholder 2">
            <a:extLst>
              <a:ext uri="{FF2B5EF4-FFF2-40B4-BE49-F238E27FC236}">
                <a16:creationId xmlns:a16="http://schemas.microsoft.com/office/drawing/2014/main" id="{42BA37DD-E050-4430-4D78-CE133243AFC0}"/>
              </a:ext>
            </a:extLst>
          </p:cNvPr>
          <p:cNvSpPr>
            <a:spLocks noGrp="1"/>
          </p:cNvSpPr>
          <p:nvPr>
            <p:ph type="body" sz="quarter" idx="10"/>
          </p:nvPr>
        </p:nvSpPr>
        <p:spPr>
          <a:xfrm>
            <a:off x="339538" y="1725289"/>
            <a:ext cx="8464924" cy="3407422"/>
          </a:xfrm>
        </p:spPr>
        <p:txBody>
          <a:bodyPr vert="horz" wrap="square" lIns="68580" tIns="34290" rIns="68580" bIns="34290" rtlCol="0" anchor="t">
            <a:normAutofit/>
          </a:bodyPr>
          <a:lstStyle/>
          <a:p>
            <a:pPr>
              <a:lnSpc>
                <a:spcPct val="77037"/>
              </a:lnSpc>
            </a:pPr>
            <a:r>
              <a:rPr lang="en-US" sz="2400"/>
              <a:t>Options for a new name:</a:t>
            </a:r>
          </a:p>
          <a:p>
            <a:pPr>
              <a:lnSpc>
                <a:spcPct val="77037"/>
              </a:lnSpc>
            </a:pPr>
            <a:endParaRPr lang="en-US" sz="2400" b="0"/>
          </a:p>
          <a:p>
            <a:pPr marL="457200" indent="-457200">
              <a:lnSpc>
                <a:spcPct val="77037"/>
              </a:lnSpc>
              <a:buFont typeface="+mj-lt"/>
              <a:buAutoNum type="arabicPeriod"/>
            </a:pPr>
            <a:r>
              <a:rPr lang="en-US" sz="2400" b="0">
                <a:solidFill>
                  <a:srgbClr val="000000"/>
                </a:solidFill>
                <a:ea typeface="Calibri"/>
                <a:cs typeface="Calibri"/>
              </a:rPr>
              <a:t>Long Island Sound Estuary Partnership (Program)</a:t>
            </a:r>
            <a:endParaRPr lang="en-US" sz="2400" b="0">
              <a:solidFill>
                <a:schemeClr val="tx1"/>
              </a:solidFill>
              <a:ea typeface="Calibri"/>
              <a:cs typeface="Calibri"/>
            </a:endParaRPr>
          </a:p>
          <a:p>
            <a:pPr marL="457200" indent="-457200">
              <a:lnSpc>
                <a:spcPct val="77037"/>
              </a:lnSpc>
              <a:buFont typeface="+mj-lt"/>
              <a:buAutoNum type="arabicPeriod"/>
            </a:pPr>
            <a:endParaRPr lang="en-US" sz="2400" b="0">
              <a:solidFill>
                <a:schemeClr val="tx1"/>
              </a:solidFill>
              <a:ea typeface="Calibri"/>
              <a:cs typeface="Calibri"/>
            </a:endParaRPr>
          </a:p>
          <a:p>
            <a:pPr marL="457200" indent="-457200">
              <a:lnSpc>
                <a:spcPct val="77037"/>
              </a:lnSpc>
              <a:buFont typeface="+mj-lt"/>
              <a:buAutoNum type="arabicPeriod"/>
            </a:pPr>
            <a:r>
              <a:rPr lang="en-US" sz="2400" b="0">
                <a:solidFill>
                  <a:schemeClr val="tx1"/>
                </a:solidFill>
                <a:ea typeface="Calibri"/>
                <a:cs typeface="Calibri"/>
              </a:rPr>
              <a:t>Long Island Sound Restoration Initiative</a:t>
            </a:r>
          </a:p>
          <a:p>
            <a:pPr marL="457200" indent="-457200">
              <a:lnSpc>
                <a:spcPct val="77037"/>
              </a:lnSpc>
              <a:buFont typeface="+mj-lt"/>
              <a:buAutoNum type="arabicPeriod"/>
            </a:pPr>
            <a:endParaRPr lang="en-US" sz="2400" b="0">
              <a:solidFill>
                <a:srgbClr val="000000"/>
              </a:solidFill>
              <a:ea typeface="Calibri"/>
              <a:cs typeface="Calibri"/>
            </a:endParaRPr>
          </a:p>
          <a:p>
            <a:pPr marL="457200" indent="-457200">
              <a:lnSpc>
                <a:spcPct val="77037"/>
              </a:lnSpc>
              <a:buFont typeface="+mj-lt"/>
              <a:buAutoNum type="arabicPeriod"/>
            </a:pPr>
            <a:r>
              <a:rPr lang="en-US" sz="2400" b="0">
                <a:solidFill>
                  <a:srgbClr val="000000"/>
                </a:solidFill>
                <a:ea typeface="Calibri"/>
                <a:cs typeface="Calibri"/>
              </a:rPr>
              <a:t>Long Island Sound Restoration Partnership (Program)</a:t>
            </a:r>
          </a:p>
          <a:p>
            <a:pPr>
              <a:lnSpc>
                <a:spcPct val="77037"/>
              </a:lnSpc>
            </a:pPr>
            <a:endParaRPr lang="en-US" sz="2400" b="0">
              <a:solidFill>
                <a:srgbClr val="000000"/>
              </a:solidFill>
              <a:ea typeface="Calibri"/>
              <a:cs typeface="Calibri"/>
            </a:endParaRPr>
          </a:p>
          <a:p>
            <a:pPr>
              <a:lnSpc>
                <a:spcPct val="77037"/>
              </a:lnSpc>
            </a:pPr>
            <a:endParaRPr lang="en-US" sz="2400" b="0">
              <a:solidFill>
                <a:srgbClr val="000000"/>
              </a:solidFill>
              <a:ea typeface="Calibri"/>
              <a:cs typeface="Calibri"/>
            </a:endParaRPr>
          </a:p>
        </p:txBody>
      </p:sp>
    </p:spTree>
    <p:extLst>
      <p:ext uri="{BB962C8B-B14F-4D97-AF65-F5344CB8AC3E}">
        <p14:creationId xmlns:p14="http://schemas.microsoft.com/office/powerpoint/2010/main" val="3864190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D6613B-7C32-DA91-7568-95D017A69E74}"/>
              </a:ext>
            </a:extLst>
          </p:cNvPr>
          <p:cNvSpPr>
            <a:spLocks noGrp="1"/>
          </p:cNvSpPr>
          <p:nvPr>
            <p:ph type="body" sz="quarter" idx="10"/>
          </p:nvPr>
        </p:nvSpPr>
        <p:spPr>
          <a:xfrm>
            <a:off x="342900" y="1237128"/>
            <a:ext cx="8464924" cy="4908177"/>
          </a:xfrm>
        </p:spPr>
        <p:txBody>
          <a:bodyPr vert="horz" wrap="square" lIns="68580" tIns="34290" rIns="68580" bIns="34290" rtlCol="0" anchor="t">
            <a:normAutofit/>
          </a:bodyPr>
          <a:lstStyle/>
          <a:p>
            <a:pPr>
              <a:lnSpc>
                <a:spcPct val="77037"/>
              </a:lnSpc>
            </a:pPr>
            <a:endParaRPr lang="en-US" sz="2400" b="0"/>
          </a:p>
          <a:p>
            <a:pPr marL="457200" indent="-457200">
              <a:lnSpc>
                <a:spcPct val="77037"/>
              </a:lnSpc>
              <a:buFont typeface="+mj-lt"/>
              <a:buAutoNum type="arabicPeriod"/>
            </a:pPr>
            <a:r>
              <a:rPr lang="en-US" sz="2400" b="0">
                <a:solidFill>
                  <a:srgbClr val="000000"/>
                </a:solidFill>
                <a:ea typeface="Calibri"/>
                <a:cs typeface="Calibri"/>
              </a:rPr>
              <a:t>Fill out our form: </a:t>
            </a:r>
            <a:r>
              <a:rPr lang="en-US" sz="2400">
                <a:ea typeface="Calibri"/>
                <a:cs typeface="Calibri"/>
                <a:hlinkClick r:id="rId4">
                  <a:extLst>
                    <a:ext uri="{A12FA001-AC4F-418D-AE19-62706E023703}">
                      <ahyp:hlinkClr xmlns:ahyp="http://schemas.microsoft.com/office/drawing/2018/hyperlinkcolor" val="tx"/>
                    </a:ext>
                  </a:extLst>
                </a:hlinkClick>
              </a:rPr>
              <a:t>CCMP Public Comment Form </a:t>
            </a:r>
            <a:endParaRPr lang="en-US" sz="2400">
              <a:ea typeface="Calibri"/>
              <a:cs typeface="Calibri"/>
            </a:endParaRPr>
          </a:p>
          <a:p>
            <a:pPr marL="457200" indent="-457200">
              <a:lnSpc>
                <a:spcPct val="77037"/>
              </a:lnSpc>
              <a:buFont typeface="+mj-lt"/>
              <a:buAutoNum type="arabicPeriod"/>
            </a:pPr>
            <a:endParaRPr lang="en-US" sz="2400" b="0">
              <a:solidFill>
                <a:srgbClr val="000000"/>
              </a:solidFill>
              <a:ea typeface="Calibri"/>
              <a:cs typeface="Calibri"/>
            </a:endParaRPr>
          </a:p>
          <a:p>
            <a:pPr marL="457200" indent="-457200">
              <a:lnSpc>
                <a:spcPct val="77037"/>
              </a:lnSpc>
              <a:buFont typeface="+mj-lt"/>
              <a:buAutoNum type="arabicPeriod"/>
            </a:pPr>
            <a:r>
              <a:rPr lang="en-US" sz="2400" b="0">
                <a:solidFill>
                  <a:srgbClr val="000000"/>
                </a:solidFill>
                <a:ea typeface="Calibri"/>
                <a:cs typeface="Calibri"/>
              </a:rPr>
              <a:t>Send comments by emailing </a:t>
            </a:r>
            <a:r>
              <a:rPr lang="en-US" sz="2400">
                <a:solidFill>
                  <a:srgbClr val="0070C0"/>
                </a:solidFill>
                <a:hlinkClick r:id="rId5">
                  <a:extLst>
                    <a:ext uri="{A12FA001-AC4F-418D-AE19-62706E023703}">
                      <ahyp:hlinkClr xmlns:ahyp="http://schemas.microsoft.com/office/drawing/2018/hyperlinkcolor" val="tx"/>
                    </a:ext>
                  </a:extLst>
                </a:hlinkClick>
              </a:rPr>
              <a:t>LISoundPlan2025@gmail.com</a:t>
            </a:r>
            <a:endParaRPr lang="en-US" sz="2400">
              <a:solidFill>
                <a:srgbClr val="0070C0"/>
              </a:solidFill>
            </a:endParaRPr>
          </a:p>
          <a:p>
            <a:pPr marL="457200" indent="-457200">
              <a:lnSpc>
                <a:spcPct val="77037"/>
              </a:lnSpc>
              <a:buFont typeface="+mj-lt"/>
              <a:buAutoNum type="arabicPeriod"/>
            </a:pPr>
            <a:endParaRPr lang="en-US" sz="2400"/>
          </a:p>
          <a:p>
            <a:pPr marL="457200" indent="-457200">
              <a:lnSpc>
                <a:spcPct val="77037"/>
              </a:lnSpc>
              <a:buFont typeface="+mj-lt"/>
              <a:buAutoNum type="arabicPeriod"/>
            </a:pPr>
            <a:endParaRPr lang="en-US" sz="2400">
              <a:solidFill>
                <a:srgbClr val="0070C0"/>
              </a:solidFill>
            </a:endParaRPr>
          </a:p>
          <a:p>
            <a:pPr>
              <a:lnSpc>
                <a:spcPct val="77037"/>
              </a:lnSpc>
            </a:pPr>
            <a:endParaRPr lang="en-US" sz="2400"/>
          </a:p>
          <a:p>
            <a:pPr>
              <a:lnSpc>
                <a:spcPct val="77037"/>
              </a:lnSpc>
            </a:pPr>
            <a:r>
              <a:rPr lang="en-US" sz="2800"/>
              <a:t>Send us your comments anytime from now through November 22, 2024.</a:t>
            </a:r>
            <a:r>
              <a:rPr lang="en-US" sz="2800">
                <a:solidFill>
                  <a:srgbClr val="0070C0"/>
                </a:solidFill>
              </a:rPr>
              <a:t> </a:t>
            </a:r>
            <a:endParaRPr lang="en-US" sz="2800">
              <a:solidFill>
                <a:srgbClr val="0070C0"/>
              </a:solidFill>
              <a:cs typeface="Calibri"/>
            </a:endParaRPr>
          </a:p>
          <a:p>
            <a:pPr marL="457200" indent="-457200">
              <a:lnSpc>
                <a:spcPct val="77037"/>
              </a:lnSpc>
              <a:buFont typeface="+mj-lt"/>
              <a:buAutoNum type="arabicPeriod"/>
            </a:pPr>
            <a:endParaRPr lang="en-US" sz="2400" b="0">
              <a:solidFill>
                <a:schemeClr val="tx1"/>
              </a:solidFill>
              <a:ea typeface="Calibri"/>
              <a:cs typeface="Calibri"/>
            </a:endParaRPr>
          </a:p>
          <a:p>
            <a:pPr marL="457200" indent="-457200">
              <a:lnSpc>
                <a:spcPct val="77037"/>
              </a:lnSpc>
              <a:buFont typeface="+mj-lt"/>
              <a:buAutoNum type="arabicPeriod"/>
            </a:pPr>
            <a:endParaRPr lang="en-US" sz="2400" b="0">
              <a:solidFill>
                <a:schemeClr val="tx1"/>
              </a:solidFill>
              <a:ea typeface="Calibri"/>
              <a:cs typeface="Calibri"/>
            </a:endParaRPr>
          </a:p>
          <a:p>
            <a:pPr marL="457200" indent="-457200">
              <a:lnSpc>
                <a:spcPct val="77037"/>
              </a:lnSpc>
              <a:buFont typeface="+mj-lt"/>
              <a:buAutoNum type="arabicPeriod"/>
            </a:pPr>
            <a:endParaRPr lang="en-US" sz="2400" b="0">
              <a:solidFill>
                <a:srgbClr val="000000"/>
              </a:solidFill>
              <a:ea typeface="Calibri"/>
              <a:cs typeface="Calibri"/>
            </a:endParaRPr>
          </a:p>
          <a:p>
            <a:pPr>
              <a:lnSpc>
                <a:spcPct val="77037"/>
              </a:lnSpc>
            </a:pPr>
            <a:endParaRPr lang="en-US" sz="2400" b="0">
              <a:solidFill>
                <a:srgbClr val="000000"/>
              </a:solidFill>
              <a:ea typeface="Calibri"/>
              <a:cs typeface="Calibri"/>
            </a:endParaRPr>
          </a:p>
        </p:txBody>
      </p:sp>
      <p:sp>
        <p:nvSpPr>
          <p:cNvPr id="4" name="Content Placeholder 3">
            <a:extLst>
              <a:ext uri="{FF2B5EF4-FFF2-40B4-BE49-F238E27FC236}">
                <a16:creationId xmlns:a16="http://schemas.microsoft.com/office/drawing/2014/main" id="{EC51DD4C-1B67-F72A-EE1D-B857409EEA6A}"/>
              </a:ext>
            </a:extLst>
          </p:cNvPr>
          <p:cNvSpPr>
            <a:spLocks noGrp="1"/>
          </p:cNvSpPr>
          <p:nvPr>
            <p:ph sz="quarter" idx="11"/>
          </p:nvPr>
        </p:nvSpPr>
        <p:spPr>
          <a:xfrm>
            <a:off x="445824" y="171450"/>
            <a:ext cx="5995318" cy="541245"/>
          </a:xfrm>
        </p:spPr>
        <p:txBody>
          <a:bodyPr>
            <a:noAutofit/>
          </a:bodyPr>
          <a:lstStyle/>
          <a:p>
            <a:r>
              <a:rPr lang="en-US" sz="2800"/>
              <a:t>How to Provide Comments</a:t>
            </a:r>
          </a:p>
        </p:txBody>
      </p:sp>
    </p:spTree>
    <p:extLst>
      <p:ext uri="{BB962C8B-B14F-4D97-AF65-F5344CB8AC3E}">
        <p14:creationId xmlns:p14="http://schemas.microsoft.com/office/powerpoint/2010/main" val="3333241111"/>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7D83A4-C72A-A328-8762-80E5EE99C097}"/>
              </a:ext>
            </a:extLst>
          </p:cNvPr>
          <p:cNvGrpSpPr/>
          <p:nvPr/>
        </p:nvGrpSpPr>
        <p:grpSpPr>
          <a:xfrm>
            <a:off x="2000250" y="1782591"/>
            <a:ext cx="4880610" cy="873773"/>
            <a:chOff x="4042228" y="1546225"/>
            <a:chExt cx="6507480" cy="1165031"/>
          </a:xfrm>
        </p:grpSpPr>
        <p:pic>
          <p:nvPicPr>
            <p:cNvPr id="6" name="Picture 6">
              <a:extLst>
                <a:ext uri="{FF2B5EF4-FFF2-40B4-BE49-F238E27FC236}">
                  <a16:creationId xmlns:a16="http://schemas.microsoft.com/office/drawing/2014/main" id="{BC2FFD30-9E37-8FEF-9502-6F66A3D4D62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6379" t="-221" b="-1"/>
            <a:stretch/>
          </p:blipFill>
          <p:spPr bwMode="auto">
            <a:xfrm>
              <a:off x="4042228" y="1546225"/>
              <a:ext cx="6507480" cy="11650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6B9D41D-C63A-4D71-4305-805A8EE554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657" t="3809"/>
            <a:stretch/>
          </p:blipFill>
          <p:spPr bwMode="auto">
            <a:xfrm>
              <a:off x="9180310" y="1779737"/>
              <a:ext cx="987272" cy="638144"/>
            </a:xfrm>
            <a:prstGeom prst="rect">
              <a:avLst/>
            </a:prstGeom>
            <a:noFill/>
            <a:ln>
              <a:noFill/>
            </a:ln>
          </p:spPr>
        </p:pic>
        <p:grpSp>
          <p:nvGrpSpPr>
            <p:cNvPr id="8" name="Group 7">
              <a:extLst>
                <a:ext uri="{FF2B5EF4-FFF2-40B4-BE49-F238E27FC236}">
                  <a16:creationId xmlns:a16="http://schemas.microsoft.com/office/drawing/2014/main" id="{5470B7AC-9D9D-78EB-F265-3B1081011E46}"/>
                </a:ext>
              </a:extLst>
            </p:cNvPr>
            <p:cNvGrpSpPr/>
            <p:nvPr/>
          </p:nvGrpSpPr>
          <p:grpSpPr>
            <a:xfrm>
              <a:off x="4399128" y="1779736"/>
              <a:ext cx="3298209" cy="673061"/>
              <a:chOff x="4107976" y="1951630"/>
              <a:chExt cx="3393743" cy="692557"/>
            </a:xfrm>
          </p:grpSpPr>
          <p:pic>
            <p:nvPicPr>
              <p:cNvPr id="9" name="Picture 8">
                <a:extLst>
                  <a:ext uri="{FF2B5EF4-FFF2-40B4-BE49-F238E27FC236}">
                    <a16:creationId xmlns:a16="http://schemas.microsoft.com/office/drawing/2014/main" id="{6D01F812-7441-C07A-8491-5B060B3663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791" t="10311" r="47149"/>
              <a:stretch/>
            </p:blipFill>
            <p:spPr bwMode="auto">
              <a:xfrm>
                <a:off x="4107976" y="1951630"/>
                <a:ext cx="2265528" cy="692557"/>
              </a:xfrm>
              <a:prstGeom prst="rect">
                <a:avLst/>
              </a:prstGeom>
              <a:noFill/>
              <a:ln>
                <a:noFill/>
              </a:ln>
            </p:spPr>
          </p:pic>
          <p:pic>
            <p:nvPicPr>
              <p:cNvPr id="10" name="Picture 9">
                <a:extLst>
                  <a:ext uri="{FF2B5EF4-FFF2-40B4-BE49-F238E27FC236}">
                    <a16:creationId xmlns:a16="http://schemas.microsoft.com/office/drawing/2014/main" id="{27E24774-FA59-9BD6-EF1F-A917BBF945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850" t="9310" r="27148" b="1001"/>
              <a:stretch/>
            </p:blipFill>
            <p:spPr bwMode="auto">
              <a:xfrm>
                <a:off x="6373504" y="1951630"/>
                <a:ext cx="1128215" cy="692557"/>
              </a:xfrm>
              <a:prstGeom prst="rect">
                <a:avLst/>
              </a:prstGeom>
              <a:noFill/>
              <a:ln>
                <a:noFill/>
              </a:ln>
            </p:spPr>
          </p:pic>
        </p:grpSp>
      </p:grpSp>
      <p:sp>
        <p:nvSpPr>
          <p:cNvPr id="13" name="Arrow: Right 12">
            <a:extLst>
              <a:ext uri="{FF2B5EF4-FFF2-40B4-BE49-F238E27FC236}">
                <a16:creationId xmlns:a16="http://schemas.microsoft.com/office/drawing/2014/main" id="{96500BB0-1C37-F64E-0C54-6B3B7C899DAB}"/>
              </a:ext>
            </a:extLst>
          </p:cNvPr>
          <p:cNvSpPr/>
          <p:nvPr/>
        </p:nvSpPr>
        <p:spPr>
          <a:xfrm rot="16200000">
            <a:off x="4239149" y="2482962"/>
            <a:ext cx="276999" cy="236114"/>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50">
              <a:solidFill>
                <a:srgbClr val="FFFFFF"/>
              </a:solidFill>
              <a:latin typeface="Calibri" panose="020F0502020204030204"/>
            </a:endParaRPr>
          </a:p>
        </p:txBody>
      </p:sp>
      <p:sp>
        <p:nvSpPr>
          <p:cNvPr id="14" name="TextBox 13">
            <a:extLst>
              <a:ext uri="{FF2B5EF4-FFF2-40B4-BE49-F238E27FC236}">
                <a16:creationId xmlns:a16="http://schemas.microsoft.com/office/drawing/2014/main" id="{BFAD4E48-8286-D9A5-F2B6-9323A4359C28}"/>
              </a:ext>
            </a:extLst>
          </p:cNvPr>
          <p:cNvSpPr txBox="1"/>
          <p:nvPr/>
        </p:nvSpPr>
        <p:spPr>
          <a:xfrm>
            <a:off x="3840451" y="2739518"/>
            <a:ext cx="1084997" cy="1131079"/>
          </a:xfrm>
          <a:prstGeom prst="rect">
            <a:avLst/>
          </a:prstGeom>
          <a:solidFill>
            <a:schemeClr val="accent5"/>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800" eaLnBrk="0" fontAlgn="base" hangingPunct="0">
              <a:spcBef>
                <a:spcPct val="0"/>
              </a:spcBef>
              <a:spcAft>
                <a:spcPct val="0"/>
              </a:spcAft>
              <a:defRPr/>
            </a:pPr>
            <a:endParaRPr lang="en-US" sz="1350">
              <a:solidFill>
                <a:srgbClr val="FFFFFF"/>
              </a:solidFill>
              <a:latin typeface="Calibri" panose="020F0502020204030204"/>
            </a:endParaRPr>
          </a:p>
          <a:p>
            <a:pPr algn="ctr" defTabSz="685800" eaLnBrk="0" fontAlgn="base" hangingPunct="0">
              <a:spcBef>
                <a:spcPct val="0"/>
              </a:spcBef>
              <a:spcAft>
                <a:spcPct val="0"/>
              </a:spcAft>
              <a:defRPr/>
            </a:pPr>
            <a:r>
              <a:rPr lang="en-US" sz="1350">
                <a:solidFill>
                  <a:srgbClr val="FFFFFF"/>
                </a:solidFill>
                <a:latin typeface="Calibri" panose="020F0502020204030204"/>
              </a:rPr>
              <a:t>Questions for Presenters</a:t>
            </a:r>
          </a:p>
          <a:p>
            <a:pPr algn="ctr" defTabSz="685800" eaLnBrk="0" fontAlgn="base" hangingPunct="0">
              <a:spcBef>
                <a:spcPct val="0"/>
              </a:spcBef>
              <a:spcAft>
                <a:spcPct val="0"/>
              </a:spcAft>
              <a:defRPr/>
            </a:pPr>
            <a:endParaRPr lang="en-US" sz="1350">
              <a:solidFill>
                <a:srgbClr val="FFFFFF"/>
              </a:solidFill>
              <a:latin typeface="Calibri" panose="020F0502020204030204"/>
            </a:endParaRPr>
          </a:p>
        </p:txBody>
      </p:sp>
      <p:sp>
        <p:nvSpPr>
          <p:cNvPr id="17" name="TextBox 16">
            <a:extLst>
              <a:ext uri="{FF2B5EF4-FFF2-40B4-BE49-F238E27FC236}">
                <a16:creationId xmlns:a16="http://schemas.microsoft.com/office/drawing/2014/main" id="{7990D2E5-E5B4-48F7-0360-DA6652361B8B}"/>
              </a:ext>
            </a:extLst>
          </p:cNvPr>
          <p:cNvSpPr txBox="1"/>
          <p:nvPr/>
        </p:nvSpPr>
        <p:spPr>
          <a:xfrm>
            <a:off x="1257300" y="4201637"/>
            <a:ext cx="6629400" cy="2246769"/>
          </a:xfrm>
          <a:prstGeom prst="rect">
            <a:avLst/>
          </a:prstGeom>
          <a:noFill/>
        </p:spPr>
        <p:txBody>
          <a:bodyPr wrap="square" rtlCol="0">
            <a:spAutoFit/>
          </a:bodyPr>
          <a:lstStyle/>
          <a:p>
            <a:pPr marL="214313" indent="-214313" defTabSz="685800" eaLnBrk="0" fontAlgn="base" hangingPunct="0">
              <a:spcBef>
                <a:spcPct val="0"/>
              </a:spcBef>
              <a:spcAft>
                <a:spcPct val="0"/>
              </a:spcAft>
              <a:buFont typeface="Arial" panose="020B0604020202020204" pitchFamily="34" charset="0"/>
              <a:buChar char="•"/>
              <a:defRPr/>
            </a:pPr>
            <a:r>
              <a:rPr lang="en-US" sz="2000">
                <a:solidFill>
                  <a:srgbClr val="000000"/>
                </a:solidFill>
                <a:cs typeface="Arial" panose="020B0604020202020204" pitchFamily="34" charset="0"/>
              </a:rPr>
              <a:t>Use the</a:t>
            </a:r>
            <a:r>
              <a:rPr lang="en-US" sz="2000" b="1">
                <a:solidFill>
                  <a:srgbClr val="000000"/>
                </a:solidFill>
                <a:cs typeface="Arial" panose="020B0604020202020204" pitchFamily="34" charset="0"/>
              </a:rPr>
              <a:t> Q&amp;A box </a:t>
            </a:r>
            <a:r>
              <a:rPr lang="en-US" sz="2000">
                <a:solidFill>
                  <a:srgbClr val="000000"/>
                </a:solidFill>
                <a:cs typeface="Arial" panose="020B0604020202020204" pitchFamily="34" charset="0"/>
              </a:rPr>
              <a:t>to leave questions for presenters.</a:t>
            </a:r>
          </a:p>
          <a:p>
            <a:pPr marL="214313" indent="-214313" defTabSz="685800" eaLnBrk="0" fontAlgn="base" hangingPunct="0">
              <a:spcBef>
                <a:spcPct val="0"/>
              </a:spcBef>
              <a:spcAft>
                <a:spcPct val="0"/>
              </a:spcAft>
              <a:buFont typeface="Arial" panose="020B0604020202020204" pitchFamily="34" charset="0"/>
              <a:buChar char="•"/>
              <a:defRPr/>
            </a:pPr>
            <a:r>
              <a:rPr lang="en-US" sz="2000">
                <a:solidFill>
                  <a:srgbClr val="000000"/>
                </a:solidFill>
                <a:cs typeface="Arial" panose="020B0604020202020204" pitchFamily="34" charset="0"/>
              </a:rPr>
              <a:t>Questions may include: </a:t>
            </a:r>
          </a:p>
          <a:p>
            <a:pPr marL="671513" lvl="1" indent="-214313" defTabSz="685800" eaLnBrk="0" fontAlgn="base" hangingPunct="0">
              <a:spcBef>
                <a:spcPct val="0"/>
              </a:spcBef>
              <a:spcAft>
                <a:spcPct val="0"/>
              </a:spcAft>
              <a:buFont typeface="Arial" panose="020B0604020202020204" pitchFamily="34" charset="0"/>
              <a:buChar char="•"/>
              <a:defRPr/>
            </a:pPr>
            <a:r>
              <a:rPr lang="en-US" sz="2000">
                <a:solidFill>
                  <a:srgbClr val="000000"/>
                </a:solidFill>
                <a:cs typeface="Arial" panose="020B0604020202020204" pitchFamily="34" charset="0"/>
              </a:rPr>
              <a:t>Clarifying questions on the public comment process </a:t>
            </a:r>
          </a:p>
          <a:p>
            <a:pPr marL="671513" lvl="1" indent="-214313" defTabSz="685800" eaLnBrk="0" fontAlgn="base" hangingPunct="0">
              <a:spcBef>
                <a:spcPct val="0"/>
              </a:spcBef>
              <a:spcAft>
                <a:spcPct val="0"/>
              </a:spcAft>
              <a:buFont typeface="Arial" panose="020B0604020202020204" pitchFamily="34" charset="0"/>
              <a:buChar char="•"/>
              <a:defRPr/>
            </a:pPr>
            <a:r>
              <a:rPr lang="en-US" sz="2000">
                <a:solidFill>
                  <a:srgbClr val="000000"/>
                </a:solidFill>
                <a:cs typeface="Arial" panose="020B0604020202020204" pitchFamily="34" charset="0"/>
              </a:rPr>
              <a:t>Clarifying questions on the draft content.</a:t>
            </a:r>
          </a:p>
          <a:p>
            <a:pPr marL="214313" indent="-214313" defTabSz="685800" eaLnBrk="0" fontAlgn="base" hangingPunct="0">
              <a:spcBef>
                <a:spcPct val="0"/>
              </a:spcBef>
              <a:spcAft>
                <a:spcPct val="0"/>
              </a:spcAft>
              <a:buFont typeface="Arial" panose="020B0604020202020204" pitchFamily="34" charset="0"/>
              <a:buChar char="•"/>
              <a:defRPr/>
            </a:pPr>
            <a:r>
              <a:rPr lang="en-US" sz="2000">
                <a:solidFill>
                  <a:srgbClr val="000000"/>
                </a:solidFill>
                <a:cs typeface="Arial" panose="020B0604020202020204" pitchFamily="34" charset="0"/>
              </a:rPr>
              <a:t>We are </a:t>
            </a:r>
            <a:r>
              <a:rPr lang="en-US" sz="2000" u="sng">
                <a:solidFill>
                  <a:srgbClr val="000000"/>
                </a:solidFill>
                <a:cs typeface="Arial" panose="020B0604020202020204" pitchFamily="34" charset="0"/>
              </a:rPr>
              <a:t>not</a:t>
            </a:r>
            <a:r>
              <a:rPr lang="en-US" sz="2000">
                <a:solidFill>
                  <a:srgbClr val="000000"/>
                </a:solidFill>
                <a:cs typeface="Arial" panose="020B0604020202020204" pitchFamily="34" charset="0"/>
              </a:rPr>
              <a:t> accepting comments during this webinar – all comments must be entered through the form or email. </a:t>
            </a:r>
          </a:p>
          <a:p>
            <a:pPr defTabSz="685800" eaLnBrk="0" fontAlgn="base" hangingPunct="0">
              <a:spcBef>
                <a:spcPct val="0"/>
              </a:spcBef>
              <a:spcAft>
                <a:spcPct val="0"/>
              </a:spcAft>
              <a:defRPr/>
            </a:pPr>
            <a:endParaRPr lang="en-US" sz="2000">
              <a:solidFill>
                <a:srgbClr val="000000"/>
              </a:solidFill>
              <a:cs typeface="Arial" panose="020B0604020202020204" pitchFamily="34" charset="0"/>
            </a:endParaRPr>
          </a:p>
        </p:txBody>
      </p:sp>
      <p:sp>
        <p:nvSpPr>
          <p:cNvPr id="18" name="Content Placeholder 3">
            <a:extLst>
              <a:ext uri="{FF2B5EF4-FFF2-40B4-BE49-F238E27FC236}">
                <a16:creationId xmlns:a16="http://schemas.microsoft.com/office/drawing/2014/main" id="{C0E3F17C-281C-7A00-7BD6-A5281AECE0B3}"/>
              </a:ext>
            </a:extLst>
          </p:cNvPr>
          <p:cNvSpPr>
            <a:spLocks noGrp="1"/>
          </p:cNvSpPr>
          <p:nvPr>
            <p:ph sz="quarter" idx="11"/>
          </p:nvPr>
        </p:nvSpPr>
        <p:spPr>
          <a:xfrm>
            <a:off x="445824" y="142875"/>
            <a:ext cx="5995318" cy="569820"/>
          </a:xfrm>
        </p:spPr>
        <p:txBody>
          <a:bodyPr>
            <a:noAutofit/>
          </a:bodyPr>
          <a:lstStyle/>
          <a:p>
            <a:r>
              <a:rPr lang="en-US" sz="2800"/>
              <a:t>Zoom Webinar Features </a:t>
            </a:r>
          </a:p>
        </p:txBody>
      </p:sp>
      <p:pic>
        <p:nvPicPr>
          <p:cNvPr id="2" name="Google Shape;269;g2f7de41c990_0_200">
            <a:extLst>
              <a:ext uri="{FF2B5EF4-FFF2-40B4-BE49-F238E27FC236}">
                <a16:creationId xmlns:a16="http://schemas.microsoft.com/office/drawing/2014/main" id="{8C8E9D7A-E0D7-BEC4-67F9-B19EE48E88D7}"/>
              </a:ext>
            </a:extLst>
          </p:cNvPr>
          <p:cNvPicPr preferRelativeResize="0"/>
          <p:nvPr/>
        </p:nvPicPr>
        <p:blipFill rotWithShape="1">
          <a:blip r:embed="rId5">
            <a:alphaModFix/>
          </a:blip>
          <a:srcRect l="61875" t="1224" r="29559" b="3092"/>
          <a:stretch/>
        </p:blipFill>
        <p:spPr>
          <a:xfrm>
            <a:off x="5070520" y="1984238"/>
            <a:ext cx="783292" cy="466474"/>
          </a:xfrm>
          <a:prstGeom prst="rect">
            <a:avLst/>
          </a:prstGeom>
          <a:noFill/>
          <a:ln>
            <a:noFill/>
          </a:ln>
        </p:spPr>
      </p:pic>
    </p:spTree>
    <p:extLst>
      <p:ext uri="{BB962C8B-B14F-4D97-AF65-F5344CB8AC3E}">
        <p14:creationId xmlns:p14="http://schemas.microsoft.com/office/powerpoint/2010/main" val="1993379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descr="A sandy beach next to a body of water&#10;&#10;Description automatically generated">
            <a:extLst>
              <a:ext uri="{FF2B5EF4-FFF2-40B4-BE49-F238E27FC236}">
                <a16:creationId xmlns:a16="http://schemas.microsoft.com/office/drawing/2014/main" id="{B9AE84B9-E48B-09D8-958D-C0A3FBADAD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Content Placeholder 3">
            <a:extLst>
              <a:ext uri="{FF2B5EF4-FFF2-40B4-BE49-F238E27FC236}">
                <a16:creationId xmlns:a16="http://schemas.microsoft.com/office/drawing/2014/main" id="{669A1108-138D-6488-362D-B8FC38FF2B1E}"/>
              </a:ext>
            </a:extLst>
          </p:cNvPr>
          <p:cNvSpPr>
            <a:spLocks noGrp="1"/>
          </p:cNvSpPr>
          <p:nvPr>
            <p:ph sz="quarter" idx="11"/>
          </p:nvPr>
        </p:nvSpPr>
        <p:spPr>
          <a:xfrm>
            <a:off x="445823" y="240641"/>
            <a:ext cx="4951677" cy="369332"/>
          </a:xfrm>
        </p:spPr>
        <p:txBody>
          <a:bodyPr/>
          <a:lstStyle/>
          <a:p>
            <a:r>
              <a:rPr lang="en-US" sz="2400">
                <a:solidFill>
                  <a:schemeClr val="tx1"/>
                </a:solidFill>
              </a:rPr>
              <a:t>Questions? Comments?</a:t>
            </a:r>
          </a:p>
        </p:txBody>
      </p:sp>
      <p:sp>
        <p:nvSpPr>
          <p:cNvPr id="6" name="Title 5">
            <a:extLst>
              <a:ext uri="{FF2B5EF4-FFF2-40B4-BE49-F238E27FC236}">
                <a16:creationId xmlns:a16="http://schemas.microsoft.com/office/drawing/2014/main" id="{44DBC4C1-D5A3-C5D5-8B64-0FEC8A17880B}"/>
              </a:ext>
            </a:extLst>
          </p:cNvPr>
          <p:cNvSpPr>
            <a:spLocks noGrp="1"/>
          </p:cNvSpPr>
          <p:nvPr>
            <p:ph type="title"/>
          </p:nvPr>
        </p:nvSpPr>
        <p:spPr>
          <a:xfrm>
            <a:off x="445458" y="1239960"/>
            <a:ext cx="8253082" cy="1909369"/>
          </a:xfrm>
        </p:spPr>
        <p:txBody>
          <a:bodyPr wrap="square" lIns="0" tIns="0" rIns="0" bIns="0" anchor="t">
            <a:spAutoFit/>
          </a:bodyPr>
          <a:lstStyle/>
          <a:p>
            <a:pPr>
              <a:lnSpc>
                <a:spcPct val="189573"/>
              </a:lnSpc>
            </a:pPr>
            <a:br>
              <a:rPr lang="en-US"/>
            </a:br>
            <a:endParaRPr lang="en-US"/>
          </a:p>
        </p:txBody>
      </p:sp>
      <p:sp>
        <p:nvSpPr>
          <p:cNvPr id="8" name="Rectangle 7">
            <a:extLst>
              <a:ext uri="{FF2B5EF4-FFF2-40B4-BE49-F238E27FC236}">
                <a16:creationId xmlns:a16="http://schemas.microsoft.com/office/drawing/2014/main" id="{10553BD2-77BB-9C50-D17E-784EE9E6F3AD}"/>
              </a:ext>
            </a:extLst>
          </p:cNvPr>
          <p:cNvSpPr/>
          <p:nvPr/>
        </p:nvSpPr>
        <p:spPr>
          <a:xfrm>
            <a:off x="97588" y="3708672"/>
            <a:ext cx="4349270" cy="3111350"/>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763E288-7D15-390A-3176-D4427B6B53E7}"/>
              </a:ext>
            </a:extLst>
          </p:cNvPr>
          <p:cNvSpPr>
            <a:spLocks noGrp="1"/>
          </p:cNvSpPr>
          <p:nvPr>
            <p:ph type="body" sz="quarter" idx="10"/>
          </p:nvPr>
        </p:nvSpPr>
        <p:spPr>
          <a:xfrm>
            <a:off x="206060" y="4122474"/>
            <a:ext cx="4132326" cy="2432012"/>
          </a:xfrm>
        </p:spPr>
        <p:txBody>
          <a:bodyPr wrap="square" lIns="0" tIns="0" rIns="0" bIns="0" anchor="t">
            <a:spAutoFit/>
          </a:bodyPr>
          <a:lstStyle/>
          <a:p>
            <a:pPr algn="ctr">
              <a:lnSpc>
                <a:spcPct val="80082"/>
              </a:lnSpc>
            </a:pPr>
            <a:r>
              <a:rPr lang="en-US" sz="2400"/>
              <a:t>Fill out our form: </a:t>
            </a:r>
            <a:r>
              <a:rPr lang="en-US" sz="2400">
                <a:ea typeface="Calibri"/>
                <a:cs typeface="Calibri"/>
                <a:hlinkClick r:id="rId4">
                  <a:extLst>
                    <a:ext uri="{A12FA001-AC4F-418D-AE19-62706E023703}">
                      <ahyp:hlinkClr xmlns:ahyp="http://schemas.microsoft.com/office/drawing/2018/hyperlinkcolor" val="tx"/>
                    </a:ext>
                  </a:extLst>
                </a:hlinkClick>
              </a:rPr>
              <a:t>CCMP Public Comment Form </a:t>
            </a:r>
            <a:endParaRPr lang="en-US" sz="2400"/>
          </a:p>
          <a:p>
            <a:pPr>
              <a:lnSpc>
                <a:spcPct val="71740"/>
              </a:lnSpc>
            </a:pPr>
            <a:endParaRPr lang="en-US" sz="2400">
              <a:solidFill>
                <a:srgbClr val="0070C0"/>
              </a:solidFill>
              <a:cs typeface="Calibri"/>
            </a:endParaRPr>
          </a:p>
          <a:p>
            <a:pPr algn="ctr">
              <a:lnSpc>
                <a:spcPct val="71740"/>
              </a:lnSpc>
            </a:pPr>
            <a:r>
              <a:rPr lang="en-US" sz="2400"/>
              <a:t>S</a:t>
            </a:r>
            <a:r>
              <a:rPr lang="en-US" sz="2400">
                <a:solidFill>
                  <a:srgbClr val="0070C0"/>
                </a:solidFill>
              </a:rPr>
              <a:t>end us comments by emailing </a:t>
            </a:r>
            <a:endParaRPr lang="en-US" sz="2400">
              <a:solidFill>
                <a:srgbClr val="0070C0"/>
              </a:solidFill>
              <a:cs typeface="Calibri"/>
            </a:endParaRPr>
          </a:p>
          <a:p>
            <a:pPr algn="ctr">
              <a:lnSpc>
                <a:spcPct val="71740"/>
              </a:lnSpc>
            </a:pPr>
            <a:r>
              <a:rPr lang="en-US" sz="2400">
                <a:solidFill>
                  <a:srgbClr val="0070C0"/>
                </a:solidFill>
                <a:hlinkClick r:id="rId5">
                  <a:extLst>
                    <a:ext uri="{A12FA001-AC4F-418D-AE19-62706E023703}">
                      <ahyp:hlinkClr xmlns:ahyp="http://schemas.microsoft.com/office/drawing/2018/hyperlinkcolor" val="tx"/>
                    </a:ext>
                  </a:extLst>
                </a:hlinkClick>
              </a:rPr>
              <a:t>LISoundPlan2025@gmail.com</a:t>
            </a:r>
            <a:r>
              <a:rPr lang="en-US" sz="2400">
                <a:solidFill>
                  <a:srgbClr val="0070C0"/>
                </a:solidFill>
              </a:rPr>
              <a:t> </a:t>
            </a:r>
            <a:endParaRPr lang="en-US" sz="2400">
              <a:solidFill>
                <a:srgbClr val="0070C0"/>
              </a:solidFill>
              <a:cs typeface="Calibri"/>
            </a:endParaRPr>
          </a:p>
          <a:p>
            <a:pPr algn="ctr">
              <a:lnSpc>
                <a:spcPct val="71740"/>
              </a:lnSpc>
            </a:pPr>
            <a:endParaRPr lang="en-US" sz="2400" b="1">
              <a:solidFill>
                <a:srgbClr val="0070C0"/>
              </a:solidFill>
              <a:cs typeface="Calibri"/>
            </a:endParaRPr>
          </a:p>
          <a:p>
            <a:pPr algn="ctr">
              <a:lnSpc>
                <a:spcPct val="71740"/>
              </a:lnSpc>
            </a:pPr>
            <a:r>
              <a:rPr lang="en-US" sz="2400"/>
              <a:t>Provide c</a:t>
            </a:r>
            <a:r>
              <a:rPr lang="en-US" sz="2400" b="1">
                <a:solidFill>
                  <a:srgbClr val="0070C0"/>
                </a:solidFill>
              </a:rPr>
              <a:t>omments by </a:t>
            </a:r>
          </a:p>
          <a:p>
            <a:pPr algn="ctr">
              <a:lnSpc>
                <a:spcPct val="71740"/>
              </a:lnSpc>
            </a:pPr>
            <a:r>
              <a:rPr lang="en-US" sz="2400" b="1">
                <a:solidFill>
                  <a:srgbClr val="0070C0"/>
                </a:solidFill>
              </a:rPr>
              <a:t>November 22, 2024!</a:t>
            </a:r>
            <a:endParaRPr lang="en-US">
              <a:cs typeface="Calibri"/>
            </a:endParaRPr>
          </a:p>
        </p:txBody>
      </p:sp>
      <p:sp>
        <p:nvSpPr>
          <p:cNvPr id="2" name="TextBox 1">
            <a:extLst>
              <a:ext uri="{FF2B5EF4-FFF2-40B4-BE49-F238E27FC236}">
                <a16:creationId xmlns:a16="http://schemas.microsoft.com/office/drawing/2014/main" id="{F410FD05-0F7B-BB65-3D5A-1A3A224E0B08}"/>
              </a:ext>
            </a:extLst>
          </p:cNvPr>
          <p:cNvSpPr txBox="1"/>
          <p:nvPr/>
        </p:nvSpPr>
        <p:spPr>
          <a:xfrm flipH="1">
            <a:off x="6614556" y="6581001"/>
            <a:ext cx="2529444" cy="276999"/>
          </a:xfrm>
          <a:prstGeom prst="rect">
            <a:avLst/>
          </a:prstGeom>
          <a:noFill/>
        </p:spPr>
        <p:txBody>
          <a:bodyPr wrap="square" rtlCol="0">
            <a:spAutoFit/>
          </a:bodyPr>
          <a:lstStyle/>
          <a:p>
            <a:r>
              <a:rPr lang="en-US" sz="1200">
                <a:solidFill>
                  <a:schemeClr val="bg1">
                    <a:lumMod val="75000"/>
                  </a:schemeClr>
                </a:solidFill>
              </a:rPr>
              <a:t>Picture by Casey Personius, NYSDEC</a:t>
            </a:r>
          </a:p>
        </p:txBody>
      </p:sp>
      <p:sp>
        <p:nvSpPr>
          <p:cNvPr id="10" name="Rectangle 9">
            <a:extLst>
              <a:ext uri="{FF2B5EF4-FFF2-40B4-BE49-F238E27FC236}">
                <a16:creationId xmlns:a16="http://schemas.microsoft.com/office/drawing/2014/main" id="{756D8592-8903-B7E4-8267-5E40AA3D7E81}"/>
              </a:ext>
            </a:extLst>
          </p:cNvPr>
          <p:cNvSpPr/>
          <p:nvPr/>
        </p:nvSpPr>
        <p:spPr>
          <a:xfrm>
            <a:off x="5804363" y="66173"/>
            <a:ext cx="3279499" cy="2585951"/>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37DF0C1-079D-0089-98DD-C3D5A099B63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22041" y="669001"/>
            <a:ext cx="1399486" cy="1379403"/>
          </a:xfrm>
          <a:prstGeom prst="rect">
            <a:avLst/>
          </a:prstGeom>
        </p:spPr>
      </p:pic>
      <p:sp>
        <p:nvSpPr>
          <p:cNvPr id="9" name="TextBox 8">
            <a:extLst>
              <a:ext uri="{FF2B5EF4-FFF2-40B4-BE49-F238E27FC236}">
                <a16:creationId xmlns:a16="http://schemas.microsoft.com/office/drawing/2014/main" id="{32058A88-C042-ABEE-5B7F-6144865890E1}"/>
              </a:ext>
            </a:extLst>
          </p:cNvPr>
          <p:cNvSpPr txBox="1"/>
          <p:nvPr/>
        </p:nvSpPr>
        <p:spPr>
          <a:xfrm>
            <a:off x="5697307" y="244177"/>
            <a:ext cx="3415005" cy="369332"/>
          </a:xfrm>
          <a:prstGeom prst="rect">
            <a:avLst/>
          </a:prstGeom>
          <a:noFill/>
        </p:spPr>
        <p:txBody>
          <a:bodyPr wrap="square">
            <a:spAutoFit/>
          </a:bodyPr>
          <a:lstStyle/>
          <a:p>
            <a:pPr algn="ctr"/>
            <a:r>
              <a:rPr lang="en-US" b="1">
                <a:solidFill>
                  <a:srgbClr val="0070C0"/>
                </a:solidFill>
                <a:cs typeface="Calibri"/>
              </a:rPr>
              <a:t>Check the website for updates!</a:t>
            </a:r>
            <a:endParaRPr lang="en-US"/>
          </a:p>
        </p:txBody>
      </p:sp>
      <p:sp>
        <p:nvSpPr>
          <p:cNvPr id="13" name="TextBox 12">
            <a:extLst>
              <a:ext uri="{FF2B5EF4-FFF2-40B4-BE49-F238E27FC236}">
                <a16:creationId xmlns:a16="http://schemas.microsoft.com/office/drawing/2014/main" id="{39499FEA-750F-1124-1F4D-BB2C1F5D0EB6}"/>
              </a:ext>
            </a:extLst>
          </p:cNvPr>
          <p:cNvSpPr txBox="1"/>
          <p:nvPr/>
        </p:nvSpPr>
        <p:spPr>
          <a:xfrm>
            <a:off x="6003636" y="2194644"/>
            <a:ext cx="2974109" cy="461665"/>
          </a:xfrm>
          <a:prstGeom prst="rect">
            <a:avLst/>
          </a:prstGeom>
          <a:noFill/>
        </p:spPr>
        <p:txBody>
          <a:bodyPr wrap="square">
            <a:spAutoFit/>
          </a:bodyPr>
          <a:lstStyle/>
          <a:p>
            <a:pPr algn="ctr"/>
            <a:r>
              <a:rPr lang="en-US" sz="2400" b="1">
                <a:solidFill>
                  <a:srgbClr val="0070C0"/>
                </a:solidFill>
                <a:ea typeface="+mn-lt"/>
                <a:cs typeface="+mn-lt"/>
              </a:rPr>
              <a:t>LISstudy.net/plan </a:t>
            </a:r>
            <a:endParaRPr lang="en-US" sz="2400" b="1">
              <a:ea typeface="+mn-lt"/>
              <a:cs typeface="+mn-lt"/>
            </a:endParaRPr>
          </a:p>
        </p:txBody>
      </p:sp>
    </p:spTree>
    <p:extLst>
      <p:ext uri="{BB962C8B-B14F-4D97-AF65-F5344CB8AC3E}">
        <p14:creationId xmlns:p14="http://schemas.microsoft.com/office/powerpoint/2010/main" val="3988818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AE9411-7E73-3EF7-BFEC-C3C45C60CEE8}"/>
              </a:ext>
            </a:extLst>
          </p:cNvPr>
          <p:cNvSpPr>
            <a:spLocks noGrp="1"/>
          </p:cNvSpPr>
          <p:nvPr>
            <p:ph type="body" sz="quarter" idx="12"/>
          </p:nvPr>
        </p:nvSpPr>
        <p:spPr>
          <a:xfrm>
            <a:off x="445458" y="1518444"/>
            <a:ext cx="8252079" cy="4596606"/>
          </a:xfrm>
        </p:spPr>
        <p:txBody>
          <a:bodyPr vert="horz" lIns="91440" tIns="45720" rIns="91440" bIns="45720" rtlCol="0" anchor="t">
            <a:normAutofit/>
          </a:bodyPr>
          <a:lstStyle/>
          <a:p>
            <a:pPr marL="342900" indent="-342900">
              <a:buFont typeface="Arial"/>
              <a:buChar char="•"/>
            </a:pPr>
            <a:r>
              <a:rPr lang="en-US" sz="2150">
                <a:cs typeface="Calibri"/>
              </a:rPr>
              <a:t>Overview of the Long Island Sound Study </a:t>
            </a:r>
          </a:p>
          <a:p>
            <a:pPr marL="342900" indent="-342900">
              <a:buFont typeface="Arial"/>
              <a:buChar char="•"/>
            </a:pPr>
            <a:r>
              <a:rPr lang="en-US" sz="2150">
                <a:cs typeface="Calibri"/>
              </a:rPr>
              <a:t>Overview of the 2025 Comprehensive Conservation and Management Plan (CCMP) Revision Process</a:t>
            </a:r>
          </a:p>
          <a:p>
            <a:pPr marL="342900" indent="-342900">
              <a:buFont typeface="Arial"/>
              <a:buChar char="•"/>
            </a:pPr>
            <a:r>
              <a:rPr lang="en-US" sz="2150">
                <a:cs typeface="Calibri"/>
              </a:rPr>
              <a:t>Overview of Draft CCMP Content</a:t>
            </a:r>
          </a:p>
          <a:p>
            <a:pPr marL="342900" indent="-342900">
              <a:buFont typeface="Arial"/>
              <a:buChar char="•"/>
            </a:pPr>
            <a:r>
              <a:rPr lang="en-US" sz="2150">
                <a:cs typeface="Calibri"/>
              </a:rPr>
              <a:t>Instructions for Public Comment</a:t>
            </a:r>
          </a:p>
          <a:p>
            <a:pPr marL="342900" indent="-342900">
              <a:buFont typeface="Arial"/>
              <a:buChar char="•"/>
            </a:pPr>
            <a:r>
              <a:rPr lang="en-US" sz="2150">
                <a:cs typeface="Calibri"/>
              </a:rPr>
              <a:t>Q &amp; A</a:t>
            </a:r>
          </a:p>
          <a:p>
            <a:pPr marL="647688" lvl="2" indent="-342900">
              <a:buFont typeface="Arial"/>
              <a:buChar char="•"/>
            </a:pPr>
            <a:r>
              <a:rPr lang="en-US" sz="1483">
                <a:cs typeface="Calibri"/>
              </a:rPr>
              <a:t>Clarifying questions on how to participate in the public comment period. </a:t>
            </a:r>
          </a:p>
          <a:p>
            <a:pPr marL="647688" lvl="2" indent="-342900">
              <a:buFont typeface="Arial"/>
              <a:buChar char="•"/>
            </a:pPr>
            <a:r>
              <a:rPr lang="en-US" sz="1483">
                <a:cs typeface="Calibri"/>
              </a:rPr>
              <a:t>Clarifying questions about the draft content of the CCMP. </a:t>
            </a:r>
          </a:p>
          <a:p>
            <a:pPr marL="647688" lvl="2" indent="-342900">
              <a:buFont typeface="Arial"/>
              <a:buChar char="•"/>
            </a:pPr>
            <a:r>
              <a:rPr lang="en-US" sz="1483">
                <a:cs typeface="Calibri"/>
              </a:rPr>
              <a:t>We will </a:t>
            </a:r>
            <a:r>
              <a:rPr lang="en-US" sz="1483" u="sng">
                <a:cs typeface="Calibri"/>
              </a:rPr>
              <a:t>not</a:t>
            </a:r>
            <a:r>
              <a:rPr lang="en-US" sz="1483">
                <a:cs typeface="Calibri"/>
              </a:rPr>
              <a:t> be accepting comments on the draft contents of the CCMP during this webinar. </a:t>
            </a:r>
          </a:p>
        </p:txBody>
      </p:sp>
      <p:sp>
        <p:nvSpPr>
          <p:cNvPr id="5" name="Content Placeholder 4">
            <a:extLst>
              <a:ext uri="{FF2B5EF4-FFF2-40B4-BE49-F238E27FC236}">
                <a16:creationId xmlns:a16="http://schemas.microsoft.com/office/drawing/2014/main" id="{D98A7E78-E361-B62E-1D41-21B54619D249}"/>
              </a:ext>
            </a:extLst>
          </p:cNvPr>
          <p:cNvSpPr>
            <a:spLocks noGrp="1"/>
          </p:cNvSpPr>
          <p:nvPr>
            <p:ph sz="quarter" idx="13"/>
          </p:nvPr>
        </p:nvSpPr>
        <p:spPr/>
        <p:txBody>
          <a:bodyPr>
            <a:noAutofit/>
          </a:bodyPr>
          <a:lstStyle/>
          <a:p>
            <a:pPr marL="0" indent="0">
              <a:buNone/>
            </a:pPr>
            <a:r>
              <a:rPr lang="en-US" sz="2800">
                <a:cs typeface="Calibri" panose="020F0502020204030204"/>
              </a:rPr>
              <a:t>Agenda</a:t>
            </a:r>
          </a:p>
        </p:txBody>
      </p:sp>
    </p:spTree>
    <p:extLst>
      <p:ext uri="{BB962C8B-B14F-4D97-AF65-F5344CB8AC3E}">
        <p14:creationId xmlns:p14="http://schemas.microsoft.com/office/powerpoint/2010/main" val="172239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E8EA886-7311-4241-8F28-1F83F73E7B68}"/>
              </a:ext>
            </a:extLst>
          </p:cNvPr>
          <p:cNvSpPr>
            <a:spLocks noGrp="1"/>
          </p:cNvSpPr>
          <p:nvPr>
            <p:ph sz="quarter" idx="11"/>
          </p:nvPr>
        </p:nvSpPr>
        <p:spPr>
          <a:xfrm>
            <a:off x="445823" y="209863"/>
            <a:ext cx="5879821" cy="430887"/>
          </a:xfrm>
        </p:spPr>
        <p:txBody>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r>
              <a:rPr lang="en-US" sz="2800">
                <a:solidFill>
                  <a:schemeClr val="bg1"/>
                </a:solidFill>
              </a:rPr>
              <a:t>Long Island Sound </a:t>
            </a:r>
          </a:p>
        </p:txBody>
      </p:sp>
      <p:pic>
        <p:nvPicPr>
          <p:cNvPr id="5" name="Picture 4">
            <a:extLst>
              <a:ext uri="{FF2B5EF4-FFF2-40B4-BE49-F238E27FC236}">
                <a16:creationId xmlns:a16="http://schemas.microsoft.com/office/drawing/2014/main" id="{82F6B164-8475-1E4B-2D84-3A1C7C12FF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56194"/>
            <a:ext cx="9144000" cy="5517310"/>
          </a:xfrm>
          <a:prstGeom prst="rect">
            <a:avLst/>
          </a:prstGeom>
        </p:spPr>
      </p:pic>
      <p:cxnSp>
        <p:nvCxnSpPr>
          <p:cNvPr id="6" name="Straight Arrow Connector 5">
            <a:extLst>
              <a:ext uri="{FF2B5EF4-FFF2-40B4-BE49-F238E27FC236}">
                <a16:creationId xmlns:a16="http://schemas.microsoft.com/office/drawing/2014/main" id="{53D2CDE0-7167-9CD8-47CC-DFA26D7F3B8E}"/>
              </a:ext>
            </a:extLst>
          </p:cNvPr>
          <p:cNvCxnSpPr/>
          <p:nvPr/>
        </p:nvCxnSpPr>
        <p:spPr>
          <a:xfrm flipV="1">
            <a:off x="445823" y="2552131"/>
            <a:ext cx="7579061" cy="2129051"/>
          </a:xfrm>
          <a:prstGeom prst="straightConnector1">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E323A3E-34B4-76BB-EFC7-260A201CB695}"/>
              </a:ext>
            </a:extLst>
          </p:cNvPr>
          <p:cNvSpPr txBox="1"/>
          <p:nvPr/>
        </p:nvSpPr>
        <p:spPr>
          <a:xfrm rot="20701817">
            <a:off x="2685534" y="3471434"/>
            <a:ext cx="1671955" cy="369332"/>
          </a:xfrm>
          <a:prstGeom prst="rect">
            <a:avLst/>
          </a:prstGeom>
          <a:noFill/>
        </p:spPr>
        <p:txBody>
          <a:bodyPr wrap="square" rtlCol="0">
            <a:spAutoFit/>
          </a:bodyPr>
          <a:lstStyle/>
          <a:p>
            <a:r>
              <a:rPr lang="en-US" b="1">
                <a:solidFill>
                  <a:schemeClr val="bg1"/>
                </a:solidFill>
              </a:rPr>
              <a:t>110 miles long</a:t>
            </a:r>
          </a:p>
        </p:txBody>
      </p:sp>
      <p:cxnSp>
        <p:nvCxnSpPr>
          <p:cNvPr id="9" name="Straight Arrow Connector 8">
            <a:extLst>
              <a:ext uri="{FF2B5EF4-FFF2-40B4-BE49-F238E27FC236}">
                <a16:creationId xmlns:a16="http://schemas.microsoft.com/office/drawing/2014/main" id="{07DF0C51-4E30-EBD7-BBAD-BAC246620CE0}"/>
              </a:ext>
            </a:extLst>
          </p:cNvPr>
          <p:cNvCxnSpPr>
            <a:cxnSpLocks/>
          </p:cNvCxnSpPr>
          <p:nvPr/>
        </p:nvCxnSpPr>
        <p:spPr>
          <a:xfrm flipH="1" flipV="1">
            <a:off x="4796748" y="2682893"/>
            <a:ext cx="457399" cy="1442490"/>
          </a:xfrm>
          <a:prstGeom prst="straightConnector1">
            <a:avLst/>
          </a:prstGeom>
          <a:ln w="571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C2C4BF-2E3C-9440-F42D-D42F51C28ECF}"/>
              </a:ext>
            </a:extLst>
          </p:cNvPr>
          <p:cNvSpPr txBox="1"/>
          <p:nvPr/>
        </p:nvSpPr>
        <p:spPr>
          <a:xfrm rot="4107929">
            <a:off x="4944970" y="3639339"/>
            <a:ext cx="1073362" cy="369332"/>
          </a:xfrm>
          <a:prstGeom prst="rect">
            <a:avLst/>
          </a:prstGeom>
          <a:noFill/>
        </p:spPr>
        <p:txBody>
          <a:bodyPr wrap="square" rtlCol="0">
            <a:spAutoFit/>
          </a:bodyPr>
          <a:lstStyle/>
          <a:p>
            <a:r>
              <a:rPr lang="en-US" b="1">
                <a:solidFill>
                  <a:schemeClr val="bg1"/>
                </a:solidFill>
              </a:rPr>
              <a:t>21 miles </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FBC4DFC-DAA0-B3EE-8DEE-FB29315495D5}"/>
                  </a:ext>
                </a:extLst>
              </p14:cNvPr>
              <p14:cNvContentPartPr/>
              <p14:nvPr/>
            </p14:nvContentPartPr>
            <p14:xfrm>
              <a:off x="3480550" y="2171171"/>
              <a:ext cx="5049360" cy="793440"/>
            </p14:xfrm>
          </p:contentPart>
        </mc:Choice>
        <mc:Fallback xmlns="">
          <p:pic>
            <p:nvPicPr>
              <p:cNvPr id="2" name="Ink 1">
                <a:extLst>
                  <a:ext uri="{FF2B5EF4-FFF2-40B4-BE49-F238E27FC236}">
                    <a16:creationId xmlns:a16="http://schemas.microsoft.com/office/drawing/2014/main" id="{1FBC4DFC-DAA0-B3EE-8DEE-FB29315495D5}"/>
                  </a:ext>
                </a:extLst>
              </p:cNvPr>
              <p:cNvPicPr/>
              <p:nvPr/>
            </p:nvPicPr>
            <p:blipFill>
              <a:blip r:embed="rId5"/>
              <a:stretch>
                <a:fillRect/>
              </a:stretch>
            </p:blipFill>
            <p:spPr>
              <a:xfrm>
                <a:off x="3426550" y="2063171"/>
                <a:ext cx="5157000" cy="1009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41273ECD-5287-E666-B5B4-813E94651BF6}"/>
                  </a:ext>
                </a:extLst>
              </p14:cNvPr>
              <p14:cNvContentPartPr/>
              <p14:nvPr/>
            </p14:nvContentPartPr>
            <p14:xfrm>
              <a:off x="1712230" y="4259171"/>
              <a:ext cx="1413720" cy="327240"/>
            </p14:xfrm>
          </p:contentPart>
        </mc:Choice>
        <mc:Fallback xmlns="">
          <p:pic>
            <p:nvPicPr>
              <p:cNvPr id="13" name="Ink 12">
                <a:extLst>
                  <a:ext uri="{FF2B5EF4-FFF2-40B4-BE49-F238E27FC236}">
                    <a16:creationId xmlns:a16="http://schemas.microsoft.com/office/drawing/2014/main" id="{41273ECD-5287-E666-B5B4-813E94651BF6}"/>
                  </a:ext>
                </a:extLst>
              </p:cNvPr>
              <p:cNvPicPr/>
              <p:nvPr/>
            </p:nvPicPr>
            <p:blipFill>
              <a:blip r:embed="rId7"/>
              <a:stretch>
                <a:fillRect/>
              </a:stretch>
            </p:blipFill>
            <p:spPr>
              <a:xfrm>
                <a:off x="1658216" y="4151171"/>
                <a:ext cx="1521387" cy="542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ACEFB657-2AA0-DD32-1DD0-34B3F1641F13}"/>
                  </a:ext>
                </a:extLst>
              </p14:cNvPr>
              <p14:cNvContentPartPr/>
              <p14:nvPr/>
            </p14:nvContentPartPr>
            <p14:xfrm>
              <a:off x="1399030" y="4476251"/>
              <a:ext cx="222120" cy="252360"/>
            </p14:xfrm>
          </p:contentPart>
        </mc:Choice>
        <mc:Fallback xmlns="">
          <p:pic>
            <p:nvPicPr>
              <p:cNvPr id="20" name="Ink 19">
                <a:extLst>
                  <a:ext uri="{FF2B5EF4-FFF2-40B4-BE49-F238E27FC236}">
                    <a16:creationId xmlns:a16="http://schemas.microsoft.com/office/drawing/2014/main" id="{ACEFB657-2AA0-DD32-1DD0-34B3F1641F13}"/>
                  </a:ext>
                </a:extLst>
              </p:cNvPr>
              <p:cNvPicPr/>
              <p:nvPr/>
            </p:nvPicPr>
            <p:blipFill>
              <a:blip r:embed="rId9"/>
              <a:stretch>
                <a:fillRect/>
              </a:stretch>
            </p:blipFill>
            <p:spPr>
              <a:xfrm>
                <a:off x="1345030" y="4368251"/>
                <a:ext cx="329760" cy="46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F3CCF46F-FE6E-F4D0-70B1-C4C49694F740}"/>
                  </a:ext>
                </a:extLst>
              </p14:cNvPr>
              <p14:cNvContentPartPr/>
              <p14:nvPr/>
            </p14:nvContentPartPr>
            <p14:xfrm>
              <a:off x="1342150" y="4548251"/>
              <a:ext cx="47160" cy="19440"/>
            </p14:xfrm>
          </p:contentPart>
        </mc:Choice>
        <mc:Fallback xmlns="">
          <p:pic>
            <p:nvPicPr>
              <p:cNvPr id="19" name="Ink 18">
                <a:extLst>
                  <a:ext uri="{FF2B5EF4-FFF2-40B4-BE49-F238E27FC236}">
                    <a16:creationId xmlns:a16="http://schemas.microsoft.com/office/drawing/2014/main" id="{F3CCF46F-FE6E-F4D0-70B1-C4C49694F740}"/>
                  </a:ext>
                </a:extLst>
              </p:cNvPr>
              <p:cNvPicPr/>
              <p:nvPr/>
            </p:nvPicPr>
            <p:blipFill>
              <a:blip r:embed="rId11"/>
              <a:stretch>
                <a:fillRect/>
              </a:stretch>
            </p:blipFill>
            <p:spPr>
              <a:xfrm>
                <a:off x="1288150" y="4442215"/>
                <a:ext cx="154800" cy="23115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7AB0BFF1-DDCE-3C4D-EA5D-2F43A8DEA872}"/>
                  </a:ext>
                </a:extLst>
              </p14:cNvPr>
              <p14:cNvContentPartPr/>
              <p14:nvPr/>
            </p14:nvContentPartPr>
            <p14:xfrm>
              <a:off x="1285630" y="4572371"/>
              <a:ext cx="42840" cy="16560"/>
            </p14:xfrm>
          </p:contentPart>
        </mc:Choice>
        <mc:Fallback xmlns="">
          <p:pic>
            <p:nvPicPr>
              <p:cNvPr id="18" name="Ink 17">
                <a:extLst>
                  <a:ext uri="{FF2B5EF4-FFF2-40B4-BE49-F238E27FC236}">
                    <a16:creationId xmlns:a16="http://schemas.microsoft.com/office/drawing/2014/main" id="{7AB0BFF1-DDCE-3C4D-EA5D-2F43A8DEA872}"/>
                  </a:ext>
                </a:extLst>
              </p:cNvPr>
              <p:cNvPicPr/>
              <p:nvPr/>
            </p:nvPicPr>
            <p:blipFill>
              <a:blip r:embed="rId13"/>
              <a:stretch>
                <a:fillRect/>
              </a:stretch>
            </p:blipFill>
            <p:spPr>
              <a:xfrm>
                <a:off x="1231630" y="4466669"/>
                <a:ext cx="150480" cy="22761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3F882570-8FAC-7FA7-F12A-AA2B5408EC7F}"/>
                  </a:ext>
                </a:extLst>
              </p14:cNvPr>
              <p14:cNvContentPartPr/>
              <p14:nvPr/>
            </p14:nvContentPartPr>
            <p14:xfrm>
              <a:off x="1229110" y="4595771"/>
              <a:ext cx="37800" cy="10080"/>
            </p14:xfrm>
          </p:contentPart>
        </mc:Choice>
        <mc:Fallback xmlns="">
          <p:pic>
            <p:nvPicPr>
              <p:cNvPr id="17" name="Ink 16">
                <a:extLst>
                  <a:ext uri="{FF2B5EF4-FFF2-40B4-BE49-F238E27FC236}">
                    <a16:creationId xmlns:a16="http://schemas.microsoft.com/office/drawing/2014/main" id="{3F882570-8FAC-7FA7-F12A-AA2B5408EC7F}"/>
                  </a:ext>
                </a:extLst>
              </p:cNvPr>
              <p:cNvPicPr/>
              <p:nvPr/>
            </p:nvPicPr>
            <p:blipFill>
              <a:blip r:embed="rId15"/>
              <a:stretch>
                <a:fillRect/>
              </a:stretch>
            </p:blipFill>
            <p:spPr>
              <a:xfrm>
                <a:off x="1175110" y="4487771"/>
                <a:ext cx="14544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65004CF3-B412-6C07-FD00-ACD3792B1791}"/>
                  </a:ext>
                </a:extLst>
              </p14:cNvPr>
              <p14:cNvContentPartPr/>
              <p14:nvPr/>
            </p14:nvContentPartPr>
            <p14:xfrm>
              <a:off x="67390" y="2892611"/>
              <a:ext cx="3413160" cy="2362680"/>
            </p14:xfrm>
          </p:contentPart>
        </mc:Choice>
        <mc:Fallback xmlns="">
          <p:pic>
            <p:nvPicPr>
              <p:cNvPr id="15" name="Ink 14">
                <a:extLst>
                  <a:ext uri="{FF2B5EF4-FFF2-40B4-BE49-F238E27FC236}">
                    <a16:creationId xmlns:a16="http://schemas.microsoft.com/office/drawing/2014/main" id="{65004CF3-B412-6C07-FD00-ACD3792B1791}"/>
                  </a:ext>
                </a:extLst>
              </p:cNvPr>
              <p:cNvPicPr/>
              <p:nvPr/>
            </p:nvPicPr>
            <p:blipFill>
              <a:blip r:embed="rId17"/>
              <a:stretch>
                <a:fillRect/>
              </a:stretch>
            </p:blipFill>
            <p:spPr>
              <a:xfrm>
                <a:off x="13390" y="2784611"/>
                <a:ext cx="3520800" cy="2578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a:extLst>
                  <a:ext uri="{FF2B5EF4-FFF2-40B4-BE49-F238E27FC236}">
                    <a16:creationId xmlns:a16="http://schemas.microsoft.com/office/drawing/2014/main" id="{7F9DCFEC-3A96-A62C-A661-673D6F487F59}"/>
                  </a:ext>
                </a:extLst>
              </p14:cNvPr>
              <p14:cNvContentPartPr/>
              <p14:nvPr/>
            </p14:nvContentPartPr>
            <p14:xfrm>
              <a:off x="3097150" y="3319931"/>
              <a:ext cx="3634200" cy="965880"/>
            </p14:xfrm>
          </p:contentPart>
        </mc:Choice>
        <mc:Fallback xmlns="">
          <p:pic>
            <p:nvPicPr>
              <p:cNvPr id="10" name="Ink 9">
                <a:extLst>
                  <a:ext uri="{FF2B5EF4-FFF2-40B4-BE49-F238E27FC236}">
                    <a16:creationId xmlns:a16="http://schemas.microsoft.com/office/drawing/2014/main" id="{7F9DCFEC-3A96-A62C-A661-673D6F487F59}"/>
                  </a:ext>
                </a:extLst>
              </p:cNvPr>
              <p:cNvPicPr/>
              <p:nvPr/>
            </p:nvPicPr>
            <p:blipFill>
              <a:blip r:embed="rId19"/>
              <a:stretch>
                <a:fillRect/>
              </a:stretch>
            </p:blipFill>
            <p:spPr>
              <a:xfrm>
                <a:off x="3043145" y="3211891"/>
                <a:ext cx="3741851" cy="1181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 name="Ink 10">
                <a:extLst>
                  <a:ext uri="{FF2B5EF4-FFF2-40B4-BE49-F238E27FC236}">
                    <a16:creationId xmlns:a16="http://schemas.microsoft.com/office/drawing/2014/main" id="{000BD413-37FA-DCF8-5622-F20E2FEA4320}"/>
                  </a:ext>
                </a:extLst>
              </p14:cNvPr>
              <p14:cNvContentPartPr/>
              <p14:nvPr/>
            </p14:nvContentPartPr>
            <p14:xfrm>
              <a:off x="6727750" y="3130931"/>
              <a:ext cx="496080" cy="158400"/>
            </p14:xfrm>
          </p:contentPart>
        </mc:Choice>
        <mc:Fallback xmlns="">
          <p:pic>
            <p:nvPicPr>
              <p:cNvPr id="11" name="Ink 10">
                <a:extLst>
                  <a:ext uri="{FF2B5EF4-FFF2-40B4-BE49-F238E27FC236}">
                    <a16:creationId xmlns:a16="http://schemas.microsoft.com/office/drawing/2014/main" id="{000BD413-37FA-DCF8-5622-F20E2FEA4320}"/>
                  </a:ext>
                </a:extLst>
              </p:cNvPr>
              <p:cNvPicPr/>
              <p:nvPr/>
            </p:nvPicPr>
            <p:blipFill>
              <a:blip r:embed="rId21"/>
              <a:stretch>
                <a:fillRect/>
              </a:stretch>
            </p:blipFill>
            <p:spPr>
              <a:xfrm>
                <a:off x="6673750" y="3022931"/>
                <a:ext cx="603720" cy="374040"/>
              </a:xfrm>
              <a:prstGeom prst="rect">
                <a:avLst/>
              </a:prstGeom>
            </p:spPr>
          </p:pic>
        </mc:Fallback>
      </mc:AlternateContent>
      <p:pic>
        <p:nvPicPr>
          <p:cNvPr id="3" name="Picture 2" descr="Graphical user interface, text, website&#10;&#10;Description automatically generated">
            <a:extLst>
              <a:ext uri="{FF2B5EF4-FFF2-40B4-BE49-F238E27FC236}">
                <a16:creationId xmlns:a16="http://schemas.microsoft.com/office/drawing/2014/main" id="{15A56349-14CA-1EA0-FA47-0D71206CE659}"/>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2036" y="924597"/>
            <a:ext cx="2466320" cy="2466320"/>
          </a:xfrm>
          <a:prstGeom prst="rect">
            <a:avLst/>
          </a:prstGeom>
          <a:ln>
            <a:solidFill>
              <a:schemeClr val="bg1"/>
            </a:solidFill>
          </a:ln>
        </p:spPr>
      </p:pic>
      <p:sp>
        <p:nvSpPr>
          <p:cNvPr id="12" name="TextBox 11">
            <a:extLst>
              <a:ext uri="{FF2B5EF4-FFF2-40B4-BE49-F238E27FC236}">
                <a16:creationId xmlns:a16="http://schemas.microsoft.com/office/drawing/2014/main" id="{5D5CA08B-95FB-640A-C970-F2A38492A57C}"/>
              </a:ext>
            </a:extLst>
          </p:cNvPr>
          <p:cNvSpPr txBox="1"/>
          <p:nvPr/>
        </p:nvSpPr>
        <p:spPr>
          <a:xfrm>
            <a:off x="7410450" y="3055935"/>
            <a:ext cx="1666160" cy="923330"/>
          </a:xfrm>
          <a:prstGeom prst="rect">
            <a:avLst/>
          </a:prstGeom>
          <a:noFill/>
        </p:spPr>
        <p:txBody>
          <a:bodyPr wrap="square">
            <a:spAutoFit/>
          </a:bodyPr>
          <a:lstStyle/>
          <a:p>
            <a:r>
              <a:rPr lang="en-US" sz="1800" b="1">
                <a:solidFill>
                  <a:schemeClr val="bg1"/>
                </a:solidFill>
              </a:rPr>
              <a:t>The Race reaches depths of 350 feet!</a:t>
            </a:r>
          </a:p>
        </p:txBody>
      </p:sp>
      <p:sp>
        <p:nvSpPr>
          <p:cNvPr id="16" name="Arrow: Up 15">
            <a:extLst>
              <a:ext uri="{FF2B5EF4-FFF2-40B4-BE49-F238E27FC236}">
                <a16:creationId xmlns:a16="http://schemas.microsoft.com/office/drawing/2014/main" id="{B683DE2B-60DF-7D59-DB31-3F2092FF28A3}"/>
              </a:ext>
            </a:extLst>
          </p:cNvPr>
          <p:cNvSpPr/>
          <p:nvPr/>
        </p:nvSpPr>
        <p:spPr>
          <a:xfrm rot="18836873">
            <a:off x="7901082" y="2814863"/>
            <a:ext cx="200025" cy="266700"/>
          </a:xfrm>
          <a:prstGeom prst="up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1D77E007-BFBF-F497-8A48-CD4166591B68}"/>
                  </a:ext>
                </a:extLst>
              </p14:cNvPr>
              <p14:cNvContentPartPr/>
              <p14:nvPr/>
            </p14:nvContentPartPr>
            <p14:xfrm>
              <a:off x="5448045" y="1063995"/>
              <a:ext cx="1200600" cy="1270080"/>
            </p14:xfrm>
          </p:contentPart>
        </mc:Choice>
        <mc:Fallback xmlns="">
          <p:pic>
            <p:nvPicPr>
              <p:cNvPr id="21" name="Ink 20">
                <a:extLst>
                  <a:ext uri="{FF2B5EF4-FFF2-40B4-BE49-F238E27FC236}">
                    <a16:creationId xmlns:a16="http://schemas.microsoft.com/office/drawing/2014/main" id="{1D77E007-BFBF-F497-8A48-CD4166591B68}"/>
                  </a:ext>
                </a:extLst>
              </p:cNvPr>
              <p:cNvPicPr/>
              <p:nvPr/>
            </p:nvPicPr>
            <p:blipFill>
              <a:blip r:embed="rId24"/>
              <a:stretch>
                <a:fillRect/>
              </a:stretch>
            </p:blipFill>
            <p:spPr>
              <a:xfrm>
                <a:off x="5394029" y="955995"/>
                <a:ext cx="1308272" cy="1485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5861453A-CB3C-ED85-B49C-0588F3D6CA11}"/>
                  </a:ext>
                </a:extLst>
              </p14:cNvPr>
              <p14:cNvContentPartPr/>
              <p14:nvPr/>
            </p14:nvContentPartPr>
            <p14:xfrm>
              <a:off x="7682205" y="1134555"/>
              <a:ext cx="128520" cy="1113480"/>
            </p14:xfrm>
          </p:contentPart>
        </mc:Choice>
        <mc:Fallback xmlns="">
          <p:pic>
            <p:nvPicPr>
              <p:cNvPr id="22" name="Ink 21">
                <a:extLst>
                  <a:ext uri="{FF2B5EF4-FFF2-40B4-BE49-F238E27FC236}">
                    <a16:creationId xmlns:a16="http://schemas.microsoft.com/office/drawing/2014/main" id="{5861453A-CB3C-ED85-B49C-0588F3D6CA11}"/>
                  </a:ext>
                </a:extLst>
              </p:cNvPr>
              <p:cNvPicPr/>
              <p:nvPr/>
            </p:nvPicPr>
            <p:blipFill>
              <a:blip r:embed="rId26"/>
              <a:stretch>
                <a:fillRect/>
              </a:stretch>
            </p:blipFill>
            <p:spPr>
              <a:xfrm>
                <a:off x="7628053" y="1026555"/>
                <a:ext cx="236462" cy="13291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38672E55-A4DA-C908-01BE-E576BF8E8E6C}"/>
                  </a:ext>
                </a:extLst>
              </p14:cNvPr>
              <p14:cNvContentPartPr/>
              <p14:nvPr/>
            </p14:nvContentPartPr>
            <p14:xfrm>
              <a:off x="2707005" y="1665195"/>
              <a:ext cx="761760" cy="1411560"/>
            </p14:xfrm>
          </p:contentPart>
        </mc:Choice>
        <mc:Fallback xmlns="">
          <p:pic>
            <p:nvPicPr>
              <p:cNvPr id="23" name="Ink 22">
                <a:extLst>
                  <a:ext uri="{FF2B5EF4-FFF2-40B4-BE49-F238E27FC236}">
                    <a16:creationId xmlns:a16="http://schemas.microsoft.com/office/drawing/2014/main" id="{38672E55-A4DA-C908-01BE-E576BF8E8E6C}"/>
                  </a:ext>
                </a:extLst>
              </p:cNvPr>
              <p:cNvPicPr/>
              <p:nvPr/>
            </p:nvPicPr>
            <p:blipFill>
              <a:blip r:embed="rId28"/>
              <a:stretch>
                <a:fillRect/>
              </a:stretch>
            </p:blipFill>
            <p:spPr>
              <a:xfrm>
                <a:off x="2653005" y="1557195"/>
                <a:ext cx="869400" cy="16272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27231E9A-5F50-4F13-4407-E1FBB3439861}"/>
                  </a:ext>
                </a:extLst>
              </p14:cNvPr>
              <p14:cNvContentPartPr/>
              <p14:nvPr/>
            </p14:nvContentPartPr>
            <p14:xfrm>
              <a:off x="2763525" y="4638795"/>
              <a:ext cx="218880" cy="344520"/>
            </p14:xfrm>
          </p:contentPart>
        </mc:Choice>
        <mc:Fallback xmlns="">
          <p:pic>
            <p:nvPicPr>
              <p:cNvPr id="24" name="Ink 23">
                <a:extLst>
                  <a:ext uri="{FF2B5EF4-FFF2-40B4-BE49-F238E27FC236}">
                    <a16:creationId xmlns:a16="http://schemas.microsoft.com/office/drawing/2014/main" id="{27231E9A-5F50-4F13-4407-E1FBB3439861}"/>
                  </a:ext>
                </a:extLst>
              </p:cNvPr>
              <p:cNvPicPr/>
              <p:nvPr/>
            </p:nvPicPr>
            <p:blipFill>
              <a:blip r:embed="rId30"/>
              <a:stretch>
                <a:fillRect/>
              </a:stretch>
            </p:blipFill>
            <p:spPr>
              <a:xfrm>
                <a:off x="2709525" y="4530795"/>
                <a:ext cx="326520" cy="560160"/>
              </a:xfrm>
              <a:prstGeom prst="rect">
                <a:avLst/>
              </a:prstGeom>
            </p:spPr>
          </p:pic>
        </mc:Fallback>
      </mc:AlternateContent>
    </p:spTree>
    <p:extLst>
      <p:ext uri="{BB962C8B-B14F-4D97-AF65-F5344CB8AC3E}">
        <p14:creationId xmlns:p14="http://schemas.microsoft.com/office/powerpoint/2010/main" val="1908176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7DDDE-A511-44A8-9ACE-D83D4E342F4E}"/>
              </a:ext>
            </a:extLst>
          </p:cNvPr>
          <p:cNvSpPr>
            <a:spLocks noGrp="1"/>
          </p:cNvSpPr>
          <p:nvPr>
            <p:ph type="body" sz="quarter" idx="12"/>
          </p:nvPr>
        </p:nvSpPr>
        <p:spPr/>
        <p:txBody>
          <a:bodyPr vert="horz" lIns="91440" tIns="45720" rIns="91440" bIns="45720" rtlCol="0" anchor="t">
            <a:normAutofit/>
          </a:bodyPr>
          <a:lstStyle/>
          <a:p>
            <a:pPr>
              <a:lnSpc>
                <a:spcPct val="179995"/>
              </a:lnSpc>
            </a:pPr>
            <a:endParaRPr lang="en-US">
              <a:cs typeface="Calibri" panose="020F0502020204030204"/>
            </a:endParaRPr>
          </a:p>
        </p:txBody>
      </p:sp>
      <p:sp>
        <p:nvSpPr>
          <p:cNvPr id="3" name="Title 2">
            <a:extLst>
              <a:ext uri="{FF2B5EF4-FFF2-40B4-BE49-F238E27FC236}">
                <a16:creationId xmlns:a16="http://schemas.microsoft.com/office/drawing/2014/main" id="{246A554C-28B7-49D8-A308-1D62B68C7D74}"/>
              </a:ext>
            </a:extLst>
          </p:cNvPr>
          <p:cNvSpPr>
            <a:spLocks noGrp="1"/>
          </p:cNvSpPr>
          <p:nvPr>
            <p:ph type="title"/>
          </p:nvPr>
        </p:nvSpPr>
        <p:spPr/>
        <p:txBody>
          <a:bodyPr>
            <a:normAutofit fontScale="90000"/>
          </a:bodyPr>
          <a:lstStyle/>
          <a:p>
            <a:pPr>
              <a:lnSpc>
                <a:spcPct val="189573"/>
              </a:lnSpc>
            </a:pPr>
            <a:endParaRPr lang="en-US"/>
          </a:p>
        </p:txBody>
      </p:sp>
      <p:sp>
        <p:nvSpPr>
          <p:cNvPr id="4" name="Text Placeholder 3">
            <a:extLst>
              <a:ext uri="{FF2B5EF4-FFF2-40B4-BE49-F238E27FC236}">
                <a16:creationId xmlns:a16="http://schemas.microsoft.com/office/drawing/2014/main" id="{98D56408-543C-4847-B6C9-14AC5D99A1A0}"/>
              </a:ext>
            </a:extLst>
          </p:cNvPr>
          <p:cNvSpPr>
            <a:spLocks noGrp="1"/>
          </p:cNvSpPr>
          <p:nvPr>
            <p:ph type="body" sz="quarter" idx="11"/>
          </p:nvPr>
        </p:nvSpPr>
        <p:spPr/>
        <p:txBody>
          <a:bodyPr>
            <a:normAutofit fontScale="62500" lnSpcReduction="20000"/>
          </a:bodyPr>
          <a:lstStyle/>
          <a:p>
            <a:endParaRPr lang="en-US"/>
          </a:p>
        </p:txBody>
      </p:sp>
      <p:sp>
        <p:nvSpPr>
          <p:cNvPr id="5" name="Content Placeholder 4">
            <a:extLst>
              <a:ext uri="{FF2B5EF4-FFF2-40B4-BE49-F238E27FC236}">
                <a16:creationId xmlns:a16="http://schemas.microsoft.com/office/drawing/2014/main" id="{D2ADE960-9261-4CB1-BF7F-96CC5CEDF52F}"/>
              </a:ext>
            </a:extLst>
          </p:cNvPr>
          <p:cNvSpPr>
            <a:spLocks noGrp="1"/>
          </p:cNvSpPr>
          <p:nvPr>
            <p:ph sz="quarter" idx="13"/>
          </p:nvPr>
        </p:nvSpPr>
        <p:spPr>
          <a:xfrm>
            <a:off x="445823" y="271419"/>
            <a:ext cx="6064307" cy="307777"/>
          </a:xfrm>
        </p:spPr>
        <p:txBody>
          <a:bodyPr>
            <a:noAutofit/>
          </a:bodyPr>
          <a:lstStyle/>
          <a:p>
            <a:pPr marL="0" indent="0">
              <a:buNone/>
            </a:pPr>
            <a:r>
              <a:rPr lang="en-US" sz="2800"/>
              <a:t>The Long Island Sound watershed</a:t>
            </a:r>
          </a:p>
        </p:txBody>
      </p:sp>
      <p:pic>
        <p:nvPicPr>
          <p:cNvPr id="7" name="Shape 169">
            <a:extLst>
              <a:ext uri="{FF2B5EF4-FFF2-40B4-BE49-F238E27FC236}">
                <a16:creationId xmlns:a16="http://schemas.microsoft.com/office/drawing/2014/main" id="{FAD63C74-8B10-4A4D-8F22-27ABF5E2A10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45355" y="929683"/>
            <a:ext cx="4191000" cy="5664200"/>
          </a:xfrm>
          <a:prstGeom prst="rect">
            <a:avLst/>
          </a:prstGeom>
          <a:noFill/>
          <a:ln>
            <a:noFill/>
          </a:ln>
        </p:spPr>
      </p:pic>
      <p:pic>
        <p:nvPicPr>
          <p:cNvPr id="8" name="Picture 7">
            <a:extLst>
              <a:ext uri="{FF2B5EF4-FFF2-40B4-BE49-F238E27FC236}">
                <a16:creationId xmlns:a16="http://schemas.microsoft.com/office/drawing/2014/main" id="{98B71CC0-714D-4441-8A08-1FF5C5DAD08A}"/>
              </a:ext>
            </a:extLst>
          </p:cNvPr>
          <p:cNvPicPr>
            <a:picLocks noChangeAspect="1"/>
          </p:cNvPicPr>
          <p:nvPr/>
        </p:nvPicPr>
        <p:blipFill>
          <a:blip r:embed="rId4"/>
          <a:stretch>
            <a:fillRect/>
          </a:stretch>
        </p:blipFill>
        <p:spPr>
          <a:xfrm>
            <a:off x="6766668" y="4946670"/>
            <a:ext cx="2368869" cy="1911330"/>
          </a:xfrm>
          <a:prstGeom prst="rect">
            <a:avLst/>
          </a:prstGeom>
        </p:spPr>
      </p:pic>
      <p:pic>
        <p:nvPicPr>
          <p:cNvPr id="9" name="Picture 8">
            <a:extLst>
              <a:ext uri="{FF2B5EF4-FFF2-40B4-BE49-F238E27FC236}">
                <a16:creationId xmlns:a16="http://schemas.microsoft.com/office/drawing/2014/main" id="{8E8C81EC-BEFB-4C3C-BF7E-21CFDF7088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6668" y="1058205"/>
            <a:ext cx="2368869" cy="1974870"/>
          </a:xfrm>
          <a:prstGeom prst="rect">
            <a:avLst/>
          </a:prstGeom>
        </p:spPr>
      </p:pic>
      <p:pic>
        <p:nvPicPr>
          <p:cNvPr id="11" name="Picture 10">
            <a:extLst>
              <a:ext uri="{FF2B5EF4-FFF2-40B4-BE49-F238E27FC236}">
                <a16:creationId xmlns:a16="http://schemas.microsoft.com/office/drawing/2014/main" id="{2FD76873-E830-4316-AB07-B3B11D79DA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6668" y="3032145"/>
            <a:ext cx="2360705" cy="1914525"/>
          </a:xfrm>
          <a:prstGeom prst="rect">
            <a:avLst/>
          </a:prstGeom>
        </p:spPr>
      </p:pic>
      <p:pic>
        <p:nvPicPr>
          <p:cNvPr id="12" name="Picture 11">
            <a:extLst>
              <a:ext uri="{FF2B5EF4-FFF2-40B4-BE49-F238E27FC236}">
                <a16:creationId xmlns:a16="http://schemas.microsoft.com/office/drawing/2014/main" id="{CE0D34C2-2F5D-4964-B92A-79DAA3D23CE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9" y="2471737"/>
            <a:ext cx="2499015" cy="1914526"/>
          </a:xfrm>
          <a:prstGeom prst="rect">
            <a:avLst/>
          </a:prstGeom>
        </p:spPr>
      </p:pic>
      <p:pic>
        <p:nvPicPr>
          <p:cNvPr id="14" name="Picture 13">
            <a:extLst>
              <a:ext uri="{FF2B5EF4-FFF2-40B4-BE49-F238E27FC236}">
                <a16:creationId xmlns:a16="http://schemas.microsoft.com/office/drawing/2014/main" id="{3C578510-3702-49CE-98C2-337247485F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95" y="4374080"/>
            <a:ext cx="2511473" cy="2507984"/>
          </a:xfrm>
          <a:prstGeom prst="rect">
            <a:avLst/>
          </a:prstGeom>
        </p:spPr>
      </p:pic>
      <p:pic>
        <p:nvPicPr>
          <p:cNvPr id="10" name="Picture 9">
            <a:extLst>
              <a:ext uri="{FF2B5EF4-FFF2-40B4-BE49-F238E27FC236}">
                <a16:creationId xmlns:a16="http://schemas.microsoft.com/office/drawing/2014/main" id="{A468EBAB-FBC2-4556-AABE-BD98417E6B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156" y="929683"/>
            <a:ext cx="2514302" cy="1790588"/>
          </a:xfrm>
          <a:prstGeom prst="rect">
            <a:avLst/>
          </a:prstGeom>
        </p:spPr>
      </p:pic>
    </p:spTree>
    <p:extLst>
      <p:ext uri="{BB962C8B-B14F-4D97-AF65-F5344CB8AC3E}">
        <p14:creationId xmlns:p14="http://schemas.microsoft.com/office/powerpoint/2010/main" val="224362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23EE3D04-B4C1-44DA-AC39-582FFFC36743}"/>
              </a:ext>
            </a:extLst>
          </p:cNvPr>
          <p:cNvGraphicFramePr/>
          <p:nvPr>
            <p:extLst>
              <p:ext uri="{D42A27DB-BD31-4B8C-83A1-F6EECF244321}">
                <p14:modId xmlns:p14="http://schemas.microsoft.com/office/powerpoint/2010/main" val="2507406749"/>
              </p:ext>
            </p:extLst>
          </p:nvPr>
        </p:nvGraphicFramePr>
        <p:xfrm>
          <a:off x="675041" y="864061"/>
          <a:ext cx="8035465" cy="5561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Picture 32">
            <a:extLst>
              <a:ext uri="{FF2B5EF4-FFF2-40B4-BE49-F238E27FC236}">
                <a16:creationId xmlns:a16="http://schemas.microsoft.com/office/drawing/2014/main" id="{0AECC2D6-C46E-46C7-9BFF-2BF6F9DDCF2A}"/>
              </a:ext>
            </a:extLst>
          </p:cNvPr>
          <p:cNvPicPr>
            <a:picLocks noChangeAspect="1"/>
          </p:cNvPicPr>
          <p:nvPr/>
        </p:nvPicPr>
        <p:blipFill>
          <a:blip r:embed="rId8"/>
          <a:stretch>
            <a:fillRect/>
          </a:stretch>
        </p:blipFill>
        <p:spPr>
          <a:xfrm>
            <a:off x="6786806" y="2740416"/>
            <a:ext cx="879851" cy="879851"/>
          </a:xfrm>
          <a:prstGeom prst="rect">
            <a:avLst/>
          </a:prstGeom>
        </p:spPr>
      </p:pic>
      <p:pic>
        <p:nvPicPr>
          <p:cNvPr id="35" name="Picture 34">
            <a:extLst>
              <a:ext uri="{FF2B5EF4-FFF2-40B4-BE49-F238E27FC236}">
                <a16:creationId xmlns:a16="http://schemas.microsoft.com/office/drawing/2014/main" id="{46D3DB0E-3F54-4F48-957F-C3F5F2C6B6D1}"/>
              </a:ext>
            </a:extLst>
          </p:cNvPr>
          <p:cNvPicPr>
            <a:picLocks noChangeAspect="1"/>
          </p:cNvPicPr>
          <p:nvPr/>
        </p:nvPicPr>
        <p:blipFill>
          <a:blip r:embed="rId9"/>
          <a:stretch>
            <a:fillRect/>
          </a:stretch>
        </p:blipFill>
        <p:spPr>
          <a:xfrm>
            <a:off x="6294261" y="4874858"/>
            <a:ext cx="777921" cy="777921"/>
          </a:xfrm>
          <a:prstGeom prst="rect">
            <a:avLst/>
          </a:prstGeom>
        </p:spPr>
      </p:pic>
      <p:sp>
        <p:nvSpPr>
          <p:cNvPr id="5" name="Content Placeholder 4">
            <a:extLst>
              <a:ext uri="{FF2B5EF4-FFF2-40B4-BE49-F238E27FC236}">
                <a16:creationId xmlns:a16="http://schemas.microsoft.com/office/drawing/2014/main" id="{C094DD58-A6D7-4E0A-832F-74BFC10B65BA}"/>
              </a:ext>
            </a:extLst>
          </p:cNvPr>
          <p:cNvSpPr>
            <a:spLocks noGrp="1"/>
          </p:cNvSpPr>
          <p:nvPr>
            <p:ph sz="quarter" idx="13"/>
          </p:nvPr>
        </p:nvSpPr>
        <p:spPr/>
        <p:txBody>
          <a:bodyPr>
            <a:noAutofit/>
          </a:bodyPr>
          <a:lstStyle/>
          <a:p>
            <a:pPr marL="0" indent="0">
              <a:buNone/>
            </a:pPr>
            <a:r>
              <a:rPr lang="en-US" sz="3200"/>
              <a:t>LISS Partnership Overview</a:t>
            </a:r>
          </a:p>
        </p:txBody>
      </p:sp>
      <p:pic>
        <p:nvPicPr>
          <p:cNvPr id="29" name="Picture 28">
            <a:extLst>
              <a:ext uri="{FF2B5EF4-FFF2-40B4-BE49-F238E27FC236}">
                <a16:creationId xmlns:a16="http://schemas.microsoft.com/office/drawing/2014/main" id="{D66AA2FF-A0F2-4980-B488-8AE7C27BD6F5}"/>
              </a:ext>
            </a:extLst>
          </p:cNvPr>
          <p:cNvPicPr>
            <a:picLocks noChangeAspect="1"/>
          </p:cNvPicPr>
          <p:nvPr/>
        </p:nvPicPr>
        <p:blipFill>
          <a:blip r:embed="rId10"/>
          <a:stretch>
            <a:fillRect/>
          </a:stretch>
        </p:blipFill>
        <p:spPr>
          <a:xfrm>
            <a:off x="7693396" y="2795846"/>
            <a:ext cx="1230677" cy="689179"/>
          </a:xfrm>
          <a:prstGeom prst="rect">
            <a:avLst/>
          </a:prstGeom>
        </p:spPr>
      </p:pic>
      <p:pic>
        <p:nvPicPr>
          <p:cNvPr id="30" name="Picture 29">
            <a:extLst>
              <a:ext uri="{FF2B5EF4-FFF2-40B4-BE49-F238E27FC236}">
                <a16:creationId xmlns:a16="http://schemas.microsoft.com/office/drawing/2014/main" id="{87D06F80-F375-479C-8C50-A6153DE6A6B9}"/>
              </a:ext>
            </a:extLst>
          </p:cNvPr>
          <p:cNvPicPr>
            <a:picLocks noChangeAspect="1"/>
          </p:cNvPicPr>
          <p:nvPr/>
        </p:nvPicPr>
        <p:blipFill>
          <a:blip r:embed="rId11"/>
          <a:stretch>
            <a:fillRect/>
          </a:stretch>
        </p:blipFill>
        <p:spPr>
          <a:xfrm>
            <a:off x="5809532" y="5694009"/>
            <a:ext cx="1019513" cy="730973"/>
          </a:xfrm>
          <a:prstGeom prst="rect">
            <a:avLst/>
          </a:prstGeom>
        </p:spPr>
      </p:pic>
      <p:pic>
        <p:nvPicPr>
          <p:cNvPr id="31" name="Picture 30">
            <a:extLst>
              <a:ext uri="{FF2B5EF4-FFF2-40B4-BE49-F238E27FC236}">
                <a16:creationId xmlns:a16="http://schemas.microsoft.com/office/drawing/2014/main" id="{3AD1617A-5D67-4E0E-A692-915EE866B189}"/>
              </a:ext>
            </a:extLst>
          </p:cNvPr>
          <p:cNvPicPr>
            <a:picLocks noChangeAspect="1"/>
          </p:cNvPicPr>
          <p:nvPr/>
        </p:nvPicPr>
        <p:blipFill>
          <a:blip r:embed="rId12"/>
          <a:stretch>
            <a:fillRect/>
          </a:stretch>
        </p:blipFill>
        <p:spPr>
          <a:xfrm>
            <a:off x="6655669" y="3578102"/>
            <a:ext cx="1142124" cy="604903"/>
          </a:xfrm>
          <a:prstGeom prst="rect">
            <a:avLst/>
          </a:prstGeom>
        </p:spPr>
      </p:pic>
      <p:pic>
        <p:nvPicPr>
          <p:cNvPr id="32" name="Picture 31">
            <a:extLst>
              <a:ext uri="{FF2B5EF4-FFF2-40B4-BE49-F238E27FC236}">
                <a16:creationId xmlns:a16="http://schemas.microsoft.com/office/drawing/2014/main" id="{FE8E394F-55B3-4F4F-818B-36CDBB6B8A54}"/>
              </a:ext>
            </a:extLst>
          </p:cNvPr>
          <p:cNvPicPr>
            <a:picLocks noChangeAspect="1"/>
          </p:cNvPicPr>
          <p:nvPr/>
        </p:nvPicPr>
        <p:blipFill>
          <a:blip r:embed="rId13"/>
          <a:stretch>
            <a:fillRect/>
          </a:stretch>
        </p:blipFill>
        <p:spPr>
          <a:xfrm>
            <a:off x="6919808" y="5833750"/>
            <a:ext cx="1910048" cy="508178"/>
          </a:xfrm>
          <a:prstGeom prst="rect">
            <a:avLst/>
          </a:prstGeom>
        </p:spPr>
      </p:pic>
      <p:pic>
        <p:nvPicPr>
          <p:cNvPr id="34" name="Picture 33">
            <a:extLst>
              <a:ext uri="{FF2B5EF4-FFF2-40B4-BE49-F238E27FC236}">
                <a16:creationId xmlns:a16="http://schemas.microsoft.com/office/drawing/2014/main" id="{E89CF823-7E91-4D59-B1AF-7333763CB845}"/>
              </a:ext>
            </a:extLst>
          </p:cNvPr>
          <p:cNvPicPr>
            <a:picLocks noChangeAspect="1"/>
          </p:cNvPicPr>
          <p:nvPr/>
        </p:nvPicPr>
        <p:blipFill>
          <a:blip r:embed="rId14"/>
          <a:stretch>
            <a:fillRect/>
          </a:stretch>
        </p:blipFill>
        <p:spPr>
          <a:xfrm>
            <a:off x="6602528" y="1682232"/>
            <a:ext cx="671835" cy="888889"/>
          </a:xfrm>
          <a:prstGeom prst="rect">
            <a:avLst/>
          </a:prstGeom>
        </p:spPr>
      </p:pic>
      <p:pic>
        <p:nvPicPr>
          <p:cNvPr id="36" name="Picture 35">
            <a:extLst>
              <a:ext uri="{FF2B5EF4-FFF2-40B4-BE49-F238E27FC236}">
                <a16:creationId xmlns:a16="http://schemas.microsoft.com/office/drawing/2014/main" id="{B716BDFE-1245-4536-9FD5-9111C731417F}"/>
              </a:ext>
            </a:extLst>
          </p:cNvPr>
          <p:cNvPicPr>
            <a:picLocks noChangeAspect="1"/>
          </p:cNvPicPr>
          <p:nvPr/>
        </p:nvPicPr>
        <p:blipFill>
          <a:blip r:embed="rId15"/>
          <a:stretch>
            <a:fillRect/>
          </a:stretch>
        </p:blipFill>
        <p:spPr>
          <a:xfrm>
            <a:off x="8143503" y="4989653"/>
            <a:ext cx="650912" cy="777921"/>
          </a:xfrm>
          <a:prstGeom prst="rect">
            <a:avLst/>
          </a:prstGeom>
        </p:spPr>
      </p:pic>
      <p:pic>
        <p:nvPicPr>
          <p:cNvPr id="37" name="Picture 36">
            <a:extLst>
              <a:ext uri="{FF2B5EF4-FFF2-40B4-BE49-F238E27FC236}">
                <a16:creationId xmlns:a16="http://schemas.microsoft.com/office/drawing/2014/main" id="{50E87783-8539-44DF-BE99-FDEED62A8E35}"/>
              </a:ext>
            </a:extLst>
          </p:cNvPr>
          <p:cNvPicPr>
            <a:picLocks noChangeAspect="1"/>
          </p:cNvPicPr>
          <p:nvPr/>
        </p:nvPicPr>
        <p:blipFill>
          <a:blip r:embed="rId16"/>
          <a:stretch>
            <a:fillRect/>
          </a:stretch>
        </p:blipFill>
        <p:spPr>
          <a:xfrm>
            <a:off x="6909646" y="4206930"/>
            <a:ext cx="1776294" cy="589054"/>
          </a:xfrm>
          <a:prstGeom prst="rect">
            <a:avLst/>
          </a:prstGeom>
        </p:spPr>
      </p:pic>
      <p:pic>
        <p:nvPicPr>
          <p:cNvPr id="38" name="Picture 37">
            <a:extLst>
              <a:ext uri="{FF2B5EF4-FFF2-40B4-BE49-F238E27FC236}">
                <a16:creationId xmlns:a16="http://schemas.microsoft.com/office/drawing/2014/main" id="{842B64D0-5A90-424E-8A37-6336A64EC9F1}"/>
              </a:ext>
            </a:extLst>
          </p:cNvPr>
          <p:cNvPicPr>
            <a:picLocks noChangeAspect="1"/>
          </p:cNvPicPr>
          <p:nvPr/>
        </p:nvPicPr>
        <p:blipFill>
          <a:blip r:embed="rId17"/>
          <a:stretch>
            <a:fillRect/>
          </a:stretch>
        </p:blipFill>
        <p:spPr>
          <a:xfrm>
            <a:off x="7488992" y="1516876"/>
            <a:ext cx="671835" cy="671835"/>
          </a:xfrm>
          <a:prstGeom prst="rect">
            <a:avLst/>
          </a:prstGeom>
        </p:spPr>
      </p:pic>
      <p:pic>
        <p:nvPicPr>
          <p:cNvPr id="18" name="Picture 17">
            <a:extLst>
              <a:ext uri="{FF2B5EF4-FFF2-40B4-BE49-F238E27FC236}">
                <a16:creationId xmlns:a16="http://schemas.microsoft.com/office/drawing/2014/main" id="{12799585-29CF-4558-9871-10B36C675BE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94950" y="3345458"/>
            <a:ext cx="2341196" cy="730973"/>
          </a:xfrm>
          <a:prstGeom prst="rect">
            <a:avLst/>
          </a:prstGeom>
        </p:spPr>
      </p:pic>
      <p:pic>
        <p:nvPicPr>
          <p:cNvPr id="2" name="Picture 1">
            <a:extLst>
              <a:ext uri="{FF2B5EF4-FFF2-40B4-BE49-F238E27FC236}">
                <a16:creationId xmlns:a16="http://schemas.microsoft.com/office/drawing/2014/main" id="{CD8AA5B7-6439-45AA-9610-0736699E8752}"/>
              </a:ext>
            </a:extLst>
          </p:cNvPr>
          <p:cNvPicPr>
            <a:picLocks noChangeAspect="1"/>
          </p:cNvPicPr>
          <p:nvPr/>
        </p:nvPicPr>
        <p:blipFill>
          <a:blip r:embed="rId19"/>
          <a:stretch>
            <a:fillRect/>
          </a:stretch>
        </p:blipFill>
        <p:spPr>
          <a:xfrm>
            <a:off x="7994550" y="3601144"/>
            <a:ext cx="885190" cy="589054"/>
          </a:xfrm>
          <a:prstGeom prst="rect">
            <a:avLst/>
          </a:prstGeom>
        </p:spPr>
      </p:pic>
      <p:pic>
        <p:nvPicPr>
          <p:cNvPr id="3" name="Picture 2">
            <a:extLst>
              <a:ext uri="{FF2B5EF4-FFF2-40B4-BE49-F238E27FC236}">
                <a16:creationId xmlns:a16="http://schemas.microsoft.com/office/drawing/2014/main" id="{A28CE850-33D3-4205-8F2C-63F693D46D92}"/>
              </a:ext>
            </a:extLst>
          </p:cNvPr>
          <p:cNvPicPr>
            <a:picLocks noChangeAspect="1"/>
          </p:cNvPicPr>
          <p:nvPr/>
        </p:nvPicPr>
        <p:blipFill>
          <a:blip r:embed="rId20"/>
          <a:stretch>
            <a:fillRect/>
          </a:stretch>
        </p:blipFill>
        <p:spPr>
          <a:xfrm>
            <a:off x="5427794" y="5019446"/>
            <a:ext cx="718337" cy="718337"/>
          </a:xfrm>
          <a:prstGeom prst="rect">
            <a:avLst/>
          </a:prstGeom>
        </p:spPr>
      </p:pic>
      <p:pic>
        <p:nvPicPr>
          <p:cNvPr id="7" name="Picture 6">
            <a:extLst>
              <a:ext uri="{FF2B5EF4-FFF2-40B4-BE49-F238E27FC236}">
                <a16:creationId xmlns:a16="http://schemas.microsoft.com/office/drawing/2014/main" id="{7DD33211-2583-4873-BECC-D6C43AF6CC1D}"/>
              </a:ext>
            </a:extLst>
          </p:cNvPr>
          <p:cNvPicPr>
            <a:picLocks noChangeAspect="1"/>
          </p:cNvPicPr>
          <p:nvPr/>
        </p:nvPicPr>
        <p:blipFill>
          <a:blip r:embed="rId21"/>
          <a:stretch>
            <a:fillRect/>
          </a:stretch>
        </p:blipFill>
        <p:spPr>
          <a:xfrm>
            <a:off x="7378371" y="2301902"/>
            <a:ext cx="1653539" cy="474700"/>
          </a:xfrm>
          <a:prstGeom prst="rect">
            <a:avLst/>
          </a:prstGeom>
        </p:spPr>
      </p:pic>
      <p:pic>
        <p:nvPicPr>
          <p:cNvPr id="6" name="Picture 5">
            <a:extLst>
              <a:ext uri="{FF2B5EF4-FFF2-40B4-BE49-F238E27FC236}">
                <a16:creationId xmlns:a16="http://schemas.microsoft.com/office/drawing/2014/main" id="{642DEC23-19FC-42F5-8F1D-43BE5840145A}"/>
              </a:ext>
            </a:extLst>
          </p:cNvPr>
          <p:cNvPicPr>
            <a:picLocks noChangeAspect="1"/>
          </p:cNvPicPr>
          <p:nvPr/>
        </p:nvPicPr>
        <p:blipFill>
          <a:blip r:embed="rId22"/>
          <a:stretch>
            <a:fillRect/>
          </a:stretch>
        </p:blipFill>
        <p:spPr>
          <a:xfrm>
            <a:off x="4549498" y="5734205"/>
            <a:ext cx="1140684" cy="650580"/>
          </a:xfrm>
          <a:prstGeom prst="rect">
            <a:avLst/>
          </a:prstGeom>
        </p:spPr>
      </p:pic>
      <p:sp>
        <p:nvSpPr>
          <p:cNvPr id="4" name="TextBox 3">
            <a:extLst>
              <a:ext uri="{FF2B5EF4-FFF2-40B4-BE49-F238E27FC236}">
                <a16:creationId xmlns:a16="http://schemas.microsoft.com/office/drawing/2014/main" id="{8A111E9C-8923-4CE4-9FB6-4048E0C7A6F1}"/>
              </a:ext>
            </a:extLst>
          </p:cNvPr>
          <p:cNvSpPr txBox="1"/>
          <p:nvPr/>
        </p:nvSpPr>
        <p:spPr>
          <a:xfrm>
            <a:off x="759538" y="960370"/>
            <a:ext cx="2053535" cy="461665"/>
          </a:xfrm>
          <a:prstGeom prst="rect">
            <a:avLst/>
          </a:prstGeom>
          <a:noFill/>
        </p:spPr>
        <p:txBody>
          <a:bodyPr wrap="square" lIns="91440" tIns="45720" rIns="91440" bIns="45720" rtlCol="0" anchor="t">
            <a:spAutoFit/>
          </a:bodyPr>
          <a:lstStyle/>
          <a:p>
            <a:r>
              <a:rPr lang="en-US" sz="2400" u="sng"/>
              <a:t>Sponsors</a:t>
            </a:r>
            <a:endParaRPr lang="en-US" sz="2400" u="sng">
              <a:cs typeface="Calibri"/>
            </a:endParaRPr>
          </a:p>
        </p:txBody>
      </p:sp>
      <p:sp>
        <p:nvSpPr>
          <p:cNvPr id="8" name="TextBox 7">
            <a:extLst>
              <a:ext uri="{FF2B5EF4-FFF2-40B4-BE49-F238E27FC236}">
                <a16:creationId xmlns:a16="http://schemas.microsoft.com/office/drawing/2014/main" id="{67E5AF03-3CFD-429B-8B09-52D877591E36}"/>
              </a:ext>
            </a:extLst>
          </p:cNvPr>
          <p:cNvSpPr txBox="1"/>
          <p:nvPr/>
        </p:nvSpPr>
        <p:spPr>
          <a:xfrm>
            <a:off x="6286539" y="955557"/>
            <a:ext cx="2192446" cy="461665"/>
          </a:xfrm>
          <a:prstGeom prst="rect">
            <a:avLst/>
          </a:prstGeom>
          <a:noFill/>
        </p:spPr>
        <p:txBody>
          <a:bodyPr wrap="square" lIns="91440" tIns="45720" rIns="91440" bIns="45720" rtlCol="0" anchor="t">
            <a:spAutoFit/>
          </a:bodyPr>
          <a:lstStyle/>
          <a:p>
            <a:r>
              <a:rPr lang="en-US" sz="2400" u="sng"/>
              <a:t>Partners</a:t>
            </a:r>
            <a:endParaRPr lang="en-US" sz="2400" u="sng">
              <a:cs typeface="Calibri"/>
            </a:endParaRPr>
          </a:p>
        </p:txBody>
      </p:sp>
    </p:spTree>
    <p:extLst>
      <p:ext uri="{BB962C8B-B14F-4D97-AF65-F5344CB8AC3E}">
        <p14:creationId xmlns:p14="http://schemas.microsoft.com/office/powerpoint/2010/main" val="3417616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1CA3C091-650E-4094-8009-726AAC55FC5B}"/>
              </a:ext>
            </a:extLst>
          </p:cNvPr>
          <p:cNvGrpSpPr/>
          <p:nvPr/>
        </p:nvGrpSpPr>
        <p:grpSpPr>
          <a:xfrm>
            <a:off x="459336" y="917008"/>
            <a:ext cx="8509054" cy="5393459"/>
            <a:chOff x="1658537" y="330598"/>
            <a:chExt cx="8109428" cy="6702037"/>
          </a:xfrm>
        </p:grpSpPr>
        <p:cxnSp>
          <p:nvCxnSpPr>
            <p:cNvPr id="53" name="Straight Connector 52">
              <a:extLst>
                <a:ext uri="{FF2B5EF4-FFF2-40B4-BE49-F238E27FC236}">
                  <a16:creationId xmlns:a16="http://schemas.microsoft.com/office/drawing/2014/main" id="{62E3A6DA-B61A-4C81-AD52-BD23E53A8A6A}"/>
                </a:ext>
              </a:extLst>
            </p:cNvPr>
            <p:cNvCxnSpPr/>
            <p:nvPr/>
          </p:nvCxnSpPr>
          <p:spPr>
            <a:xfrm>
              <a:off x="8282194" y="3429000"/>
              <a:ext cx="0" cy="4865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6A05990-19E2-43A4-9307-F52BF6296FE7}"/>
                </a:ext>
              </a:extLst>
            </p:cNvPr>
            <p:cNvCxnSpPr/>
            <p:nvPr/>
          </p:nvCxnSpPr>
          <p:spPr>
            <a:xfrm>
              <a:off x="5960838" y="3429000"/>
              <a:ext cx="0" cy="4865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1732FBA-9167-4F55-BE5B-38C6FB93D083}"/>
                </a:ext>
              </a:extLst>
            </p:cNvPr>
            <p:cNvCxnSpPr/>
            <p:nvPr/>
          </p:nvCxnSpPr>
          <p:spPr>
            <a:xfrm>
              <a:off x="4251644" y="3387515"/>
              <a:ext cx="0" cy="4865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31FA674-0040-4E1B-B588-825EE8509E2D}"/>
                </a:ext>
              </a:extLst>
            </p:cNvPr>
            <p:cNvCxnSpPr/>
            <p:nvPr/>
          </p:nvCxnSpPr>
          <p:spPr>
            <a:xfrm>
              <a:off x="2484796" y="3429000"/>
              <a:ext cx="0" cy="4865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6513E68-433F-44AA-9BF6-5CA6357542DD}"/>
                </a:ext>
              </a:extLst>
            </p:cNvPr>
            <p:cNvCxnSpPr/>
            <p:nvPr/>
          </p:nvCxnSpPr>
          <p:spPr>
            <a:xfrm>
              <a:off x="6799859" y="4078192"/>
              <a:ext cx="27890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9E728E72-2FAC-4818-AC8A-4D5D6481EAF7}"/>
                </a:ext>
              </a:extLst>
            </p:cNvPr>
            <p:cNvGrpSpPr/>
            <p:nvPr/>
          </p:nvGrpSpPr>
          <p:grpSpPr>
            <a:xfrm>
              <a:off x="1658537" y="330598"/>
              <a:ext cx="8109428" cy="6702037"/>
              <a:chOff x="1658537" y="330598"/>
              <a:chExt cx="8109428" cy="6702037"/>
            </a:xfrm>
          </p:grpSpPr>
          <p:grpSp>
            <p:nvGrpSpPr>
              <p:cNvPr id="61" name="Group 60">
                <a:extLst>
                  <a:ext uri="{FF2B5EF4-FFF2-40B4-BE49-F238E27FC236}">
                    <a16:creationId xmlns:a16="http://schemas.microsoft.com/office/drawing/2014/main" id="{3E4BA365-3BEE-47A1-A19C-525BF625FE84}"/>
                  </a:ext>
                </a:extLst>
              </p:cNvPr>
              <p:cNvGrpSpPr/>
              <p:nvPr/>
            </p:nvGrpSpPr>
            <p:grpSpPr>
              <a:xfrm>
                <a:off x="1658538" y="3734306"/>
                <a:ext cx="1652517" cy="1675989"/>
                <a:chOff x="2626691" y="3882860"/>
                <a:chExt cx="1365716" cy="1675989"/>
              </a:xfrm>
            </p:grpSpPr>
            <p:sp>
              <p:nvSpPr>
                <p:cNvPr id="78" name="TextBox 77">
                  <a:extLst>
                    <a:ext uri="{FF2B5EF4-FFF2-40B4-BE49-F238E27FC236}">
                      <a16:creationId xmlns:a16="http://schemas.microsoft.com/office/drawing/2014/main" id="{44DB0591-78A5-4676-95C8-4FA1DEC3A8C8}"/>
                    </a:ext>
                  </a:extLst>
                </p:cNvPr>
                <p:cNvSpPr txBox="1"/>
                <p:nvPr/>
              </p:nvSpPr>
              <p:spPr>
                <a:xfrm>
                  <a:off x="2666504" y="4620130"/>
                  <a:ext cx="1286090" cy="938719"/>
                </a:xfrm>
                <a:prstGeom prst="rect">
                  <a:avLst/>
                </a:prstGeom>
                <a:solidFill>
                  <a:srgbClr val="DEEBF7"/>
                </a:solidFill>
              </p:spPr>
              <p:txBody>
                <a:bodyPr wrap="square" rtlCol="0">
                  <a:spAutoFit/>
                </a:bodyPr>
                <a:lstStyle/>
                <a:p>
                  <a:pPr algn="ctr"/>
                  <a:r>
                    <a:rPr lang="en-US" sz="1100" i="1">
                      <a:solidFill>
                        <a:schemeClr val="tx2">
                          <a:lumMod val="50000"/>
                        </a:schemeClr>
                      </a:solidFill>
                    </a:rPr>
                    <a:t>Academia, scientific, technical organizations that counsels on scientific and technical issues</a:t>
                  </a:r>
                </a:p>
              </p:txBody>
            </p:sp>
            <p:sp>
              <p:nvSpPr>
                <p:cNvPr id="79" name="Freeform: Shape 78">
                  <a:extLst>
                    <a:ext uri="{FF2B5EF4-FFF2-40B4-BE49-F238E27FC236}">
                      <a16:creationId xmlns:a16="http://schemas.microsoft.com/office/drawing/2014/main" id="{C097955C-5B9A-493D-A23D-19C104AF3533}"/>
                    </a:ext>
                  </a:extLst>
                </p:cNvPr>
                <p:cNvSpPr/>
                <p:nvPr/>
              </p:nvSpPr>
              <p:spPr>
                <a:xfrm>
                  <a:off x="2626691" y="3882860"/>
                  <a:ext cx="1365716" cy="718065"/>
                </a:xfrm>
                <a:custGeom>
                  <a:avLst/>
                  <a:gdLst>
                    <a:gd name="connsiteX0" fmla="*/ 0 w 574476"/>
                    <a:gd name="connsiteY0" fmla="*/ 57448 h 1273968"/>
                    <a:gd name="connsiteX1" fmla="*/ 57448 w 574476"/>
                    <a:gd name="connsiteY1" fmla="*/ 0 h 1273968"/>
                    <a:gd name="connsiteX2" fmla="*/ 517028 w 574476"/>
                    <a:gd name="connsiteY2" fmla="*/ 0 h 1273968"/>
                    <a:gd name="connsiteX3" fmla="*/ 574476 w 574476"/>
                    <a:gd name="connsiteY3" fmla="*/ 57448 h 1273968"/>
                    <a:gd name="connsiteX4" fmla="*/ 574476 w 574476"/>
                    <a:gd name="connsiteY4" fmla="*/ 1216520 h 1273968"/>
                    <a:gd name="connsiteX5" fmla="*/ 517028 w 574476"/>
                    <a:gd name="connsiteY5" fmla="*/ 1273968 h 1273968"/>
                    <a:gd name="connsiteX6" fmla="*/ 57448 w 574476"/>
                    <a:gd name="connsiteY6" fmla="*/ 1273968 h 1273968"/>
                    <a:gd name="connsiteX7" fmla="*/ 0 w 574476"/>
                    <a:gd name="connsiteY7" fmla="*/ 1216520 h 1273968"/>
                    <a:gd name="connsiteX8" fmla="*/ 0 w 574476"/>
                    <a:gd name="connsiteY8" fmla="*/ 57448 h 127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476" h="1273968">
                      <a:moveTo>
                        <a:pt x="0" y="57448"/>
                      </a:moveTo>
                      <a:cubicBezTo>
                        <a:pt x="0" y="25720"/>
                        <a:pt x="25720" y="0"/>
                        <a:pt x="57448" y="0"/>
                      </a:cubicBezTo>
                      <a:lnTo>
                        <a:pt x="517028" y="0"/>
                      </a:lnTo>
                      <a:cubicBezTo>
                        <a:pt x="548756" y="0"/>
                        <a:pt x="574476" y="25720"/>
                        <a:pt x="574476" y="57448"/>
                      </a:cubicBezTo>
                      <a:lnTo>
                        <a:pt x="574476" y="1216520"/>
                      </a:lnTo>
                      <a:cubicBezTo>
                        <a:pt x="574476" y="1248248"/>
                        <a:pt x="548756" y="1273968"/>
                        <a:pt x="517028" y="1273968"/>
                      </a:cubicBezTo>
                      <a:lnTo>
                        <a:pt x="57448" y="1273968"/>
                      </a:lnTo>
                      <a:cubicBezTo>
                        <a:pt x="25720" y="1273968"/>
                        <a:pt x="0" y="1248248"/>
                        <a:pt x="0" y="1216520"/>
                      </a:cubicBezTo>
                      <a:lnTo>
                        <a:pt x="0" y="57448"/>
                      </a:lnTo>
                      <a:close/>
                    </a:path>
                  </a:pathLst>
                </a:custGeom>
                <a:solidFill>
                  <a:srgbClr val="3061C2"/>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2546" tIns="62546" rIns="62546" bIns="62546" numCol="1" spcCol="1270" anchor="ctr" anchorCtr="0">
                  <a:noAutofit/>
                </a:bodyPr>
                <a:lstStyle/>
                <a:p>
                  <a:pPr marL="0" lvl="0" indent="0" algn="ctr" defTabSz="533400">
                    <a:lnSpc>
                      <a:spcPct val="90000"/>
                    </a:lnSpc>
                    <a:spcBef>
                      <a:spcPct val="0"/>
                    </a:spcBef>
                    <a:spcAft>
                      <a:spcPct val="35000"/>
                    </a:spcAft>
                    <a:buNone/>
                  </a:pPr>
                  <a:r>
                    <a:rPr lang="en-US" sz="1300" kern="1200"/>
                    <a:t>Science &amp; Technical Advisory Committee</a:t>
                  </a:r>
                </a:p>
              </p:txBody>
            </p:sp>
          </p:grpSp>
          <p:grpSp>
            <p:nvGrpSpPr>
              <p:cNvPr id="62" name="Group 61">
                <a:extLst>
                  <a:ext uri="{FF2B5EF4-FFF2-40B4-BE49-F238E27FC236}">
                    <a16:creationId xmlns:a16="http://schemas.microsoft.com/office/drawing/2014/main" id="{6245AE8B-4A8B-42E5-BAA9-7F5E429D0575}"/>
                  </a:ext>
                </a:extLst>
              </p:cNvPr>
              <p:cNvGrpSpPr/>
              <p:nvPr/>
            </p:nvGrpSpPr>
            <p:grpSpPr>
              <a:xfrm>
                <a:off x="3427571" y="3734306"/>
                <a:ext cx="1623703" cy="2649395"/>
                <a:chOff x="4034731" y="3834947"/>
                <a:chExt cx="1476094" cy="2649395"/>
              </a:xfrm>
            </p:grpSpPr>
            <p:sp>
              <p:nvSpPr>
                <p:cNvPr id="76" name="TextBox 75">
                  <a:extLst>
                    <a:ext uri="{FF2B5EF4-FFF2-40B4-BE49-F238E27FC236}">
                      <a16:creationId xmlns:a16="http://schemas.microsoft.com/office/drawing/2014/main" id="{4314F061-F221-4508-9431-7FB77F2E5C04}"/>
                    </a:ext>
                  </a:extLst>
                </p:cNvPr>
                <p:cNvSpPr txBox="1"/>
                <p:nvPr/>
              </p:nvSpPr>
              <p:spPr>
                <a:xfrm>
                  <a:off x="4057471" y="4399988"/>
                  <a:ext cx="1422975" cy="2084354"/>
                </a:xfrm>
                <a:prstGeom prst="rect">
                  <a:avLst/>
                </a:prstGeom>
                <a:solidFill>
                  <a:srgbClr val="DEEBF7"/>
                </a:solidFill>
              </p:spPr>
              <p:txBody>
                <a:bodyPr wrap="square" lIns="91440" tIns="45720" rIns="91440" bIns="45720" anchor="t">
                  <a:spAutoFit/>
                </a:bodyPr>
                <a:lstStyle/>
                <a:p>
                  <a:pPr algn="ctr">
                    <a:spcAft>
                      <a:spcPts val="600"/>
                    </a:spcAft>
                  </a:pPr>
                  <a:r>
                    <a:rPr lang="en-US" sz="1100" i="1">
                      <a:solidFill>
                        <a:schemeClr val="tx2">
                          <a:lumMod val="50000"/>
                        </a:schemeClr>
                      </a:solidFill>
                    </a:rPr>
                    <a:t>Cross-section of stakeholder groups</a:t>
                  </a:r>
                </a:p>
                <a:p>
                  <a:pPr algn="ctr">
                    <a:spcAft>
                      <a:spcPts val="600"/>
                    </a:spcAft>
                  </a:pPr>
                  <a:r>
                    <a:rPr lang="en-US" sz="1100" i="1">
                      <a:solidFill>
                        <a:schemeClr val="tx2">
                          <a:lumMod val="50000"/>
                        </a:schemeClr>
                      </a:solidFill>
                    </a:rPr>
                    <a:t>Transmits stakeholder concerns </a:t>
                  </a:r>
                  <a:endParaRPr lang="en-US" sz="1100" i="1">
                    <a:solidFill>
                      <a:schemeClr val="tx2">
                        <a:lumMod val="50000"/>
                      </a:schemeClr>
                    </a:solidFill>
                    <a:cs typeface="Calibri"/>
                  </a:endParaRPr>
                </a:p>
                <a:p>
                  <a:pPr algn="ctr">
                    <a:spcAft>
                      <a:spcPts val="600"/>
                    </a:spcAft>
                  </a:pPr>
                  <a:r>
                    <a:rPr lang="en-US" sz="1100" i="1">
                      <a:solidFill>
                        <a:schemeClr val="tx2">
                          <a:lumMod val="50000"/>
                        </a:schemeClr>
                      </a:solidFill>
                    </a:rPr>
                    <a:t>Provides advice on public education activities </a:t>
                  </a:r>
                  <a:endParaRPr lang="en-US" sz="1100" i="1">
                    <a:solidFill>
                      <a:schemeClr val="tx2">
                        <a:lumMod val="50000"/>
                      </a:schemeClr>
                    </a:solidFill>
                    <a:cs typeface="Calibri"/>
                  </a:endParaRPr>
                </a:p>
                <a:p>
                  <a:pPr algn="ctr">
                    <a:spcAft>
                      <a:spcPts val="600"/>
                    </a:spcAft>
                  </a:pPr>
                  <a:r>
                    <a:rPr lang="en-US" sz="1100" i="1">
                      <a:solidFill>
                        <a:schemeClr val="tx2">
                          <a:lumMod val="50000"/>
                        </a:schemeClr>
                      </a:solidFill>
                    </a:rPr>
                    <a:t>Communicates with constituencies</a:t>
                  </a:r>
                  <a:endParaRPr lang="en-US" sz="1100" i="1">
                    <a:solidFill>
                      <a:schemeClr val="tx2">
                        <a:lumMod val="50000"/>
                      </a:schemeClr>
                    </a:solidFill>
                    <a:cs typeface="Calibri"/>
                  </a:endParaRPr>
                </a:p>
              </p:txBody>
            </p:sp>
            <p:sp>
              <p:nvSpPr>
                <p:cNvPr id="77" name="Freeform: Shape 76">
                  <a:extLst>
                    <a:ext uri="{FF2B5EF4-FFF2-40B4-BE49-F238E27FC236}">
                      <a16:creationId xmlns:a16="http://schemas.microsoft.com/office/drawing/2014/main" id="{873EC4F6-F444-4A0E-B93D-6B019C2C1A9F}"/>
                    </a:ext>
                  </a:extLst>
                </p:cNvPr>
                <p:cNvSpPr/>
                <p:nvPr/>
              </p:nvSpPr>
              <p:spPr>
                <a:xfrm>
                  <a:off x="4034731" y="3834947"/>
                  <a:ext cx="1476094" cy="552145"/>
                </a:xfrm>
                <a:custGeom>
                  <a:avLst/>
                  <a:gdLst>
                    <a:gd name="connsiteX0" fmla="*/ 0 w 574476"/>
                    <a:gd name="connsiteY0" fmla="*/ 57448 h 1273968"/>
                    <a:gd name="connsiteX1" fmla="*/ 57448 w 574476"/>
                    <a:gd name="connsiteY1" fmla="*/ 0 h 1273968"/>
                    <a:gd name="connsiteX2" fmla="*/ 517028 w 574476"/>
                    <a:gd name="connsiteY2" fmla="*/ 0 h 1273968"/>
                    <a:gd name="connsiteX3" fmla="*/ 574476 w 574476"/>
                    <a:gd name="connsiteY3" fmla="*/ 57448 h 1273968"/>
                    <a:gd name="connsiteX4" fmla="*/ 574476 w 574476"/>
                    <a:gd name="connsiteY4" fmla="*/ 1216520 h 1273968"/>
                    <a:gd name="connsiteX5" fmla="*/ 517028 w 574476"/>
                    <a:gd name="connsiteY5" fmla="*/ 1273968 h 1273968"/>
                    <a:gd name="connsiteX6" fmla="*/ 57448 w 574476"/>
                    <a:gd name="connsiteY6" fmla="*/ 1273968 h 1273968"/>
                    <a:gd name="connsiteX7" fmla="*/ 0 w 574476"/>
                    <a:gd name="connsiteY7" fmla="*/ 1216520 h 1273968"/>
                    <a:gd name="connsiteX8" fmla="*/ 0 w 574476"/>
                    <a:gd name="connsiteY8" fmla="*/ 57448 h 127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476" h="1273968">
                      <a:moveTo>
                        <a:pt x="0" y="57448"/>
                      </a:moveTo>
                      <a:cubicBezTo>
                        <a:pt x="0" y="25720"/>
                        <a:pt x="25720" y="0"/>
                        <a:pt x="57448" y="0"/>
                      </a:cubicBezTo>
                      <a:lnTo>
                        <a:pt x="517028" y="0"/>
                      </a:lnTo>
                      <a:cubicBezTo>
                        <a:pt x="548756" y="0"/>
                        <a:pt x="574476" y="25720"/>
                        <a:pt x="574476" y="57448"/>
                      </a:cubicBezTo>
                      <a:lnTo>
                        <a:pt x="574476" y="1216520"/>
                      </a:lnTo>
                      <a:cubicBezTo>
                        <a:pt x="574476" y="1248248"/>
                        <a:pt x="548756" y="1273968"/>
                        <a:pt x="517028" y="1273968"/>
                      </a:cubicBezTo>
                      <a:lnTo>
                        <a:pt x="57448" y="1273968"/>
                      </a:lnTo>
                      <a:cubicBezTo>
                        <a:pt x="25720" y="1273968"/>
                        <a:pt x="0" y="1248248"/>
                        <a:pt x="0" y="1216520"/>
                      </a:cubicBezTo>
                      <a:lnTo>
                        <a:pt x="0" y="57448"/>
                      </a:lnTo>
                      <a:close/>
                    </a:path>
                  </a:pathLst>
                </a:custGeom>
                <a:solidFill>
                  <a:srgbClr val="3061C2"/>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2546" tIns="62546" rIns="62546" bIns="62546" numCol="1" spcCol="1270" anchor="ctr" anchorCtr="0">
                  <a:noAutofit/>
                </a:bodyPr>
                <a:lstStyle/>
                <a:p>
                  <a:pPr marL="0" lvl="0" indent="0" algn="ctr" defTabSz="533400">
                    <a:lnSpc>
                      <a:spcPct val="90000"/>
                    </a:lnSpc>
                    <a:spcBef>
                      <a:spcPct val="0"/>
                    </a:spcBef>
                    <a:spcAft>
                      <a:spcPct val="35000"/>
                    </a:spcAft>
                    <a:buNone/>
                  </a:pPr>
                  <a:r>
                    <a:rPr lang="en-US" sz="1300" kern="1200"/>
                    <a:t>Citizens Advisory Committee</a:t>
                  </a:r>
                </a:p>
              </p:txBody>
            </p:sp>
          </p:grpSp>
          <p:grpSp>
            <p:nvGrpSpPr>
              <p:cNvPr id="63" name="Group 62">
                <a:extLst>
                  <a:ext uri="{FF2B5EF4-FFF2-40B4-BE49-F238E27FC236}">
                    <a16:creationId xmlns:a16="http://schemas.microsoft.com/office/drawing/2014/main" id="{45E1E661-0F39-4906-8649-678092640DAC}"/>
                  </a:ext>
                </a:extLst>
              </p:cNvPr>
              <p:cNvGrpSpPr/>
              <p:nvPr/>
            </p:nvGrpSpPr>
            <p:grpSpPr>
              <a:xfrm>
                <a:off x="1658537" y="330598"/>
                <a:ext cx="8109423" cy="3144128"/>
                <a:chOff x="2017093" y="330598"/>
                <a:chExt cx="7372203" cy="3144128"/>
              </a:xfrm>
            </p:grpSpPr>
            <p:sp>
              <p:nvSpPr>
                <p:cNvPr id="70" name="Freeform: Shape 69">
                  <a:extLst>
                    <a:ext uri="{FF2B5EF4-FFF2-40B4-BE49-F238E27FC236}">
                      <a16:creationId xmlns:a16="http://schemas.microsoft.com/office/drawing/2014/main" id="{77C2E889-F0E7-4B8E-B753-2BC08EDDB51A}"/>
                    </a:ext>
                  </a:extLst>
                </p:cNvPr>
                <p:cNvSpPr/>
                <p:nvPr/>
              </p:nvSpPr>
              <p:spPr>
                <a:xfrm>
                  <a:off x="2017094" y="330598"/>
                  <a:ext cx="7372201" cy="659097"/>
                </a:xfrm>
                <a:custGeom>
                  <a:avLst/>
                  <a:gdLst>
                    <a:gd name="connsiteX0" fmla="*/ 0 w 5229010"/>
                    <a:gd name="connsiteY0" fmla="*/ 127397 h 1273968"/>
                    <a:gd name="connsiteX1" fmla="*/ 127397 w 5229010"/>
                    <a:gd name="connsiteY1" fmla="*/ 0 h 1273968"/>
                    <a:gd name="connsiteX2" fmla="*/ 5101613 w 5229010"/>
                    <a:gd name="connsiteY2" fmla="*/ 0 h 1273968"/>
                    <a:gd name="connsiteX3" fmla="*/ 5229010 w 5229010"/>
                    <a:gd name="connsiteY3" fmla="*/ 127397 h 1273968"/>
                    <a:gd name="connsiteX4" fmla="*/ 5229010 w 5229010"/>
                    <a:gd name="connsiteY4" fmla="*/ 1146571 h 1273968"/>
                    <a:gd name="connsiteX5" fmla="*/ 5101613 w 5229010"/>
                    <a:gd name="connsiteY5" fmla="*/ 1273968 h 1273968"/>
                    <a:gd name="connsiteX6" fmla="*/ 127397 w 5229010"/>
                    <a:gd name="connsiteY6" fmla="*/ 1273968 h 1273968"/>
                    <a:gd name="connsiteX7" fmla="*/ 0 w 5229010"/>
                    <a:gd name="connsiteY7" fmla="*/ 1146571 h 1273968"/>
                    <a:gd name="connsiteX8" fmla="*/ 0 w 5229010"/>
                    <a:gd name="connsiteY8" fmla="*/ 127397 h 127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9010" h="1273968">
                      <a:moveTo>
                        <a:pt x="0" y="127397"/>
                      </a:moveTo>
                      <a:cubicBezTo>
                        <a:pt x="0" y="57038"/>
                        <a:pt x="57038" y="0"/>
                        <a:pt x="127397" y="0"/>
                      </a:cubicBezTo>
                      <a:lnTo>
                        <a:pt x="5101613" y="0"/>
                      </a:lnTo>
                      <a:cubicBezTo>
                        <a:pt x="5171972" y="0"/>
                        <a:pt x="5229010" y="57038"/>
                        <a:pt x="5229010" y="127397"/>
                      </a:cubicBezTo>
                      <a:lnTo>
                        <a:pt x="5229010" y="1146571"/>
                      </a:lnTo>
                      <a:cubicBezTo>
                        <a:pt x="5229010" y="1216930"/>
                        <a:pt x="5171972" y="1273968"/>
                        <a:pt x="5101613" y="1273968"/>
                      </a:cubicBezTo>
                      <a:lnTo>
                        <a:pt x="127397" y="1273968"/>
                      </a:lnTo>
                      <a:cubicBezTo>
                        <a:pt x="57038" y="1273968"/>
                        <a:pt x="0" y="1216930"/>
                        <a:pt x="0" y="1146571"/>
                      </a:cubicBezTo>
                      <a:lnTo>
                        <a:pt x="0" y="127397"/>
                      </a:lnTo>
                      <a:close/>
                    </a:path>
                  </a:pathLst>
                </a:custGeom>
                <a:solidFill>
                  <a:srgbClr val="214283"/>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13513" tIns="113513" rIns="113513" bIns="113513" numCol="1" spcCol="1270" anchor="ctr" anchorCtr="0">
                  <a:noAutofit/>
                </a:bodyPr>
                <a:lstStyle/>
                <a:p>
                  <a:pPr marL="0" lvl="0" indent="0" algn="ctr" defTabSz="889000">
                    <a:lnSpc>
                      <a:spcPct val="90000"/>
                    </a:lnSpc>
                    <a:spcBef>
                      <a:spcPct val="0"/>
                    </a:spcBef>
                    <a:spcAft>
                      <a:spcPct val="35000"/>
                    </a:spcAft>
                    <a:buNone/>
                  </a:pPr>
                  <a:r>
                    <a:rPr lang="en-US" sz="2400" kern="1200"/>
                    <a:t>Policy Committee</a:t>
                  </a:r>
                </a:p>
              </p:txBody>
            </p:sp>
            <p:sp>
              <p:nvSpPr>
                <p:cNvPr id="71" name="Freeform: Shape 70">
                  <a:extLst>
                    <a:ext uri="{FF2B5EF4-FFF2-40B4-BE49-F238E27FC236}">
                      <a16:creationId xmlns:a16="http://schemas.microsoft.com/office/drawing/2014/main" id="{13C4F859-8380-4320-9A93-2AFB814F533A}"/>
                    </a:ext>
                  </a:extLst>
                </p:cNvPr>
                <p:cNvSpPr/>
                <p:nvPr/>
              </p:nvSpPr>
              <p:spPr>
                <a:xfrm>
                  <a:off x="2017094" y="1435995"/>
                  <a:ext cx="7372201" cy="607360"/>
                </a:xfrm>
                <a:custGeom>
                  <a:avLst/>
                  <a:gdLst>
                    <a:gd name="connsiteX0" fmla="*/ 0 w 2334098"/>
                    <a:gd name="connsiteY0" fmla="*/ 127397 h 1273968"/>
                    <a:gd name="connsiteX1" fmla="*/ 127397 w 2334098"/>
                    <a:gd name="connsiteY1" fmla="*/ 0 h 1273968"/>
                    <a:gd name="connsiteX2" fmla="*/ 2206701 w 2334098"/>
                    <a:gd name="connsiteY2" fmla="*/ 0 h 1273968"/>
                    <a:gd name="connsiteX3" fmla="*/ 2334098 w 2334098"/>
                    <a:gd name="connsiteY3" fmla="*/ 127397 h 1273968"/>
                    <a:gd name="connsiteX4" fmla="*/ 2334098 w 2334098"/>
                    <a:gd name="connsiteY4" fmla="*/ 1146571 h 1273968"/>
                    <a:gd name="connsiteX5" fmla="*/ 2206701 w 2334098"/>
                    <a:gd name="connsiteY5" fmla="*/ 1273968 h 1273968"/>
                    <a:gd name="connsiteX6" fmla="*/ 127397 w 2334098"/>
                    <a:gd name="connsiteY6" fmla="*/ 1273968 h 1273968"/>
                    <a:gd name="connsiteX7" fmla="*/ 0 w 2334098"/>
                    <a:gd name="connsiteY7" fmla="*/ 1146571 h 1273968"/>
                    <a:gd name="connsiteX8" fmla="*/ 0 w 2334098"/>
                    <a:gd name="connsiteY8" fmla="*/ 127397 h 127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4098" h="1273968">
                      <a:moveTo>
                        <a:pt x="0" y="127397"/>
                      </a:moveTo>
                      <a:cubicBezTo>
                        <a:pt x="0" y="57038"/>
                        <a:pt x="57038" y="0"/>
                        <a:pt x="127397" y="0"/>
                      </a:cubicBezTo>
                      <a:lnTo>
                        <a:pt x="2206701" y="0"/>
                      </a:lnTo>
                      <a:cubicBezTo>
                        <a:pt x="2277060" y="0"/>
                        <a:pt x="2334098" y="57038"/>
                        <a:pt x="2334098" y="127397"/>
                      </a:cubicBezTo>
                      <a:lnTo>
                        <a:pt x="2334098" y="1146571"/>
                      </a:lnTo>
                      <a:cubicBezTo>
                        <a:pt x="2334098" y="1216930"/>
                        <a:pt x="2277060" y="1273968"/>
                        <a:pt x="2206701" y="1273968"/>
                      </a:cubicBezTo>
                      <a:lnTo>
                        <a:pt x="127397" y="1273968"/>
                      </a:lnTo>
                      <a:cubicBezTo>
                        <a:pt x="57038" y="1273968"/>
                        <a:pt x="0" y="1216930"/>
                        <a:pt x="0" y="1146571"/>
                      </a:cubicBezTo>
                      <a:lnTo>
                        <a:pt x="0" y="127397"/>
                      </a:lnTo>
                      <a:close/>
                    </a:path>
                  </a:pathLst>
                </a:custGeom>
                <a:solidFill>
                  <a:srgbClr val="264D9A"/>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83033" tIns="83033" rIns="83033" bIns="83033" numCol="1" spcCol="1270" anchor="ctr" anchorCtr="0">
                  <a:noAutofit/>
                </a:bodyPr>
                <a:lstStyle/>
                <a:p>
                  <a:pPr marL="0" lvl="0" indent="0" algn="ctr" defTabSz="533400">
                    <a:lnSpc>
                      <a:spcPct val="90000"/>
                    </a:lnSpc>
                    <a:spcBef>
                      <a:spcPct val="0"/>
                    </a:spcBef>
                    <a:spcAft>
                      <a:spcPct val="35000"/>
                    </a:spcAft>
                    <a:buNone/>
                  </a:pPr>
                  <a:r>
                    <a:rPr lang="en-US" sz="2400" kern="1200"/>
                    <a:t>Executive Steering Committee</a:t>
                  </a:r>
                </a:p>
              </p:txBody>
            </p:sp>
            <p:sp>
              <p:nvSpPr>
                <p:cNvPr id="72" name="Freeform: Shape 71">
                  <a:extLst>
                    <a:ext uri="{FF2B5EF4-FFF2-40B4-BE49-F238E27FC236}">
                      <a16:creationId xmlns:a16="http://schemas.microsoft.com/office/drawing/2014/main" id="{13411BC3-DA67-41F0-926D-B9EFD15FEEAF}"/>
                    </a:ext>
                  </a:extLst>
                </p:cNvPr>
                <p:cNvSpPr/>
                <p:nvPr/>
              </p:nvSpPr>
              <p:spPr>
                <a:xfrm>
                  <a:off x="2017094" y="958461"/>
                  <a:ext cx="7372201" cy="363821"/>
                </a:xfrm>
                <a:custGeom>
                  <a:avLst/>
                  <a:gdLst>
                    <a:gd name="connsiteX0" fmla="*/ 0 w 2793191"/>
                    <a:gd name="connsiteY0" fmla="*/ 46217 h 462170"/>
                    <a:gd name="connsiteX1" fmla="*/ 46217 w 2793191"/>
                    <a:gd name="connsiteY1" fmla="*/ 0 h 462170"/>
                    <a:gd name="connsiteX2" fmla="*/ 2746974 w 2793191"/>
                    <a:gd name="connsiteY2" fmla="*/ 0 h 462170"/>
                    <a:gd name="connsiteX3" fmla="*/ 2793191 w 2793191"/>
                    <a:gd name="connsiteY3" fmla="*/ 46217 h 462170"/>
                    <a:gd name="connsiteX4" fmla="*/ 2793191 w 2793191"/>
                    <a:gd name="connsiteY4" fmla="*/ 415953 h 462170"/>
                    <a:gd name="connsiteX5" fmla="*/ 2746974 w 2793191"/>
                    <a:gd name="connsiteY5" fmla="*/ 462170 h 462170"/>
                    <a:gd name="connsiteX6" fmla="*/ 46217 w 2793191"/>
                    <a:gd name="connsiteY6" fmla="*/ 462170 h 462170"/>
                    <a:gd name="connsiteX7" fmla="*/ 0 w 2793191"/>
                    <a:gd name="connsiteY7" fmla="*/ 415953 h 462170"/>
                    <a:gd name="connsiteX8" fmla="*/ 0 w 2793191"/>
                    <a:gd name="connsiteY8" fmla="*/ 46217 h 46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3191" h="462170">
                      <a:moveTo>
                        <a:pt x="0" y="46217"/>
                      </a:moveTo>
                      <a:cubicBezTo>
                        <a:pt x="0" y="20692"/>
                        <a:pt x="20692" y="0"/>
                        <a:pt x="46217" y="0"/>
                      </a:cubicBezTo>
                      <a:lnTo>
                        <a:pt x="2746974" y="0"/>
                      </a:lnTo>
                      <a:cubicBezTo>
                        <a:pt x="2772499" y="0"/>
                        <a:pt x="2793191" y="20692"/>
                        <a:pt x="2793191" y="46217"/>
                      </a:cubicBezTo>
                      <a:lnTo>
                        <a:pt x="2793191" y="415953"/>
                      </a:lnTo>
                      <a:cubicBezTo>
                        <a:pt x="2793191" y="441478"/>
                        <a:pt x="2772499" y="462170"/>
                        <a:pt x="2746974" y="462170"/>
                      </a:cubicBezTo>
                      <a:lnTo>
                        <a:pt x="46217" y="462170"/>
                      </a:lnTo>
                      <a:cubicBezTo>
                        <a:pt x="20692" y="462170"/>
                        <a:pt x="0" y="441478"/>
                        <a:pt x="0" y="415953"/>
                      </a:cubicBezTo>
                      <a:lnTo>
                        <a:pt x="0" y="46217"/>
                      </a:lnTo>
                      <a:close/>
                    </a:path>
                  </a:pathLst>
                </a:custGeom>
                <a:solidFill>
                  <a:schemeClr val="accent5">
                    <a:lumMod val="20000"/>
                    <a:lumOff val="8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59256" tIns="59256" rIns="59256" bIns="59256" numCol="1" spcCol="1270" anchor="ctr" anchorCtr="0">
                  <a:noAutofit/>
                </a:bodyPr>
                <a:lstStyle/>
                <a:p>
                  <a:pPr marL="0" lvl="0" indent="0" algn="ctr" defTabSz="533400">
                    <a:lnSpc>
                      <a:spcPct val="90000"/>
                    </a:lnSpc>
                    <a:spcBef>
                      <a:spcPct val="0"/>
                    </a:spcBef>
                    <a:spcAft>
                      <a:spcPct val="35000"/>
                    </a:spcAft>
                    <a:buNone/>
                  </a:pPr>
                  <a:r>
                    <a:rPr lang="en-US" sz="1400" kern="1200">
                      <a:solidFill>
                        <a:schemeClr val="accent1">
                          <a:lumMod val="50000"/>
                        </a:schemeClr>
                      </a:solidFill>
                    </a:rPr>
                    <a:t>EPA Region 1 &amp; 2 Administrators, NY/CT Environmental Commissioners</a:t>
                  </a:r>
                </a:p>
              </p:txBody>
            </p:sp>
            <p:sp>
              <p:nvSpPr>
                <p:cNvPr id="73" name="Freeform: Shape 72">
                  <a:extLst>
                    <a:ext uri="{FF2B5EF4-FFF2-40B4-BE49-F238E27FC236}">
                      <a16:creationId xmlns:a16="http://schemas.microsoft.com/office/drawing/2014/main" id="{7E6717A0-CD63-455E-B2B6-C03078328710}"/>
                    </a:ext>
                  </a:extLst>
                </p:cNvPr>
                <p:cNvSpPr/>
                <p:nvPr/>
              </p:nvSpPr>
              <p:spPr>
                <a:xfrm>
                  <a:off x="2017093" y="2529879"/>
                  <a:ext cx="7372203" cy="607360"/>
                </a:xfrm>
                <a:custGeom>
                  <a:avLst/>
                  <a:gdLst>
                    <a:gd name="connsiteX0" fmla="*/ 0 w 2334098"/>
                    <a:gd name="connsiteY0" fmla="*/ 127397 h 1273968"/>
                    <a:gd name="connsiteX1" fmla="*/ 127397 w 2334098"/>
                    <a:gd name="connsiteY1" fmla="*/ 0 h 1273968"/>
                    <a:gd name="connsiteX2" fmla="*/ 2206701 w 2334098"/>
                    <a:gd name="connsiteY2" fmla="*/ 0 h 1273968"/>
                    <a:gd name="connsiteX3" fmla="*/ 2334098 w 2334098"/>
                    <a:gd name="connsiteY3" fmla="*/ 127397 h 1273968"/>
                    <a:gd name="connsiteX4" fmla="*/ 2334098 w 2334098"/>
                    <a:gd name="connsiteY4" fmla="*/ 1146571 h 1273968"/>
                    <a:gd name="connsiteX5" fmla="*/ 2206701 w 2334098"/>
                    <a:gd name="connsiteY5" fmla="*/ 1273968 h 1273968"/>
                    <a:gd name="connsiteX6" fmla="*/ 127397 w 2334098"/>
                    <a:gd name="connsiteY6" fmla="*/ 1273968 h 1273968"/>
                    <a:gd name="connsiteX7" fmla="*/ 0 w 2334098"/>
                    <a:gd name="connsiteY7" fmla="*/ 1146571 h 1273968"/>
                    <a:gd name="connsiteX8" fmla="*/ 0 w 2334098"/>
                    <a:gd name="connsiteY8" fmla="*/ 127397 h 127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4098" h="1273968">
                      <a:moveTo>
                        <a:pt x="0" y="127397"/>
                      </a:moveTo>
                      <a:cubicBezTo>
                        <a:pt x="0" y="57038"/>
                        <a:pt x="57038" y="0"/>
                        <a:pt x="127397" y="0"/>
                      </a:cubicBezTo>
                      <a:lnTo>
                        <a:pt x="2206701" y="0"/>
                      </a:lnTo>
                      <a:cubicBezTo>
                        <a:pt x="2277060" y="0"/>
                        <a:pt x="2334098" y="57038"/>
                        <a:pt x="2334098" y="127397"/>
                      </a:cubicBezTo>
                      <a:lnTo>
                        <a:pt x="2334098" y="1146571"/>
                      </a:lnTo>
                      <a:cubicBezTo>
                        <a:pt x="2334098" y="1216930"/>
                        <a:pt x="2277060" y="1273968"/>
                        <a:pt x="2206701" y="1273968"/>
                      </a:cubicBezTo>
                      <a:lnTo>
                        <a:pt x="127397" y="1273968"/>
                      </a:lnTo>
                      <a:cubicBezTo>
                        <a:pt x="57038" y="1273968"/>
                        <a:pt x="0" y="1216930"/>
                        <a:pt x="0" y="1146571"/>
                      </a:cubicBezTo>
                      <a:lnTo>
                        <a:pt x="0" y="127397"/>
                      </a:lnTo>
                      <a:close/>
                    </a:path>
                  </a:pathLst>
                </a:custGeom>
                <a:solidFill>
                  <a:srgbClr val="2C57AE"/>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83033" tIns="83033" rIns="83033" bIns="83033" numCol="1" spcCol="1270" anchor="ctr" anchorCtr="0">
                  <a:noAutofit/>
                </a:bodyPr>
                <a:lstStyle/>
                <a:p>
                  <a:pPr marL="0" lvl="0" indent="0" algn="ctr" defTabSz="533400">
                    <a:lnSpc>
                      <a:spcPct val="90000"/>
                    </a:lnSpc>
                    <a:spcBef>
                      <a:spcPct val="0"/>
                    </a:spcBef>
                    <a:spcAft>
                      <a:spcPct val="35000"/>
                    </a:spcAft>
                    <a:buNone/>
                  </a:pPr>
                  <a:r>
                    <a:rPr lang="en-US" sz="2400" kern="1200"/>
                    <a:t>Management Committee</a:t>
                  </a:r>
                </a:p>
              </p:txBody>
            </p:sp>
            <p:sp>
              <p:nvSpPr>
                <p:cNvPr id="74" name="Freeform: Shape 73">
                  <a:extLst>
                    <a:ext uri="{FF2B5EF4-FFF2-40B4-BE49-F238E27FC236}">
                      <a16:creationId xmlns:a16="http://schemas.microsoft.com/office/drawing/2014/main" id="{82678D52-51AE-48A0-96C4-C1889E39D3BF}"/>
                    </a:ext>
                  </a:extLst>
                </p:cNvPr>
                <p:cNvSpPr/>
                <p:nvPr/>
              </p:nvSpPr>
              <p:spPr>
                <a:xfrm>
                  <a:off x="2017094" y="3110905"/>
                  <a:ext cx="7372202" cy="363821"/>
                </a:xfrm>
                <a:custGeom>
                  <a:avLst/>
                  <a:gdLst>
                    <a:gd name="connsiteX0" fmla="*/ 0 w 2793191"/>
                    <a:gd name="connsiteY0" fmla="*/ 46217 h 462170"/>
                    <a:gd name="connsiteX1" fmla="*/ 46217 w 2793191"/>
                    <a:gd name="connsiteY1" fmla="*/ 0 h 462170"/>
                    <a:gd name="connsiteX2" fmla="*/ 2746974 w 2793191"/>
                    <a:gd name="connsiteY2" fmla="*/ 0 h 462170"/>
                    <a:gd name="connsiteX3" fmla="*/ 2793191 w 2793191"/>
                    <a:gd name="connsiteY3" fmla="*/ 46217 h 462170"/>
                    <a:gd name="connsiteX4" fmla="*/ 2793191 w 2793191"/>
                    <a:gd name="connsiteY4" fmla="*/ 415953 h 462170"/>
                    <a:gd name="connsiteX5" fmla="*/ 2746974 w 2793191"/>
                    <a:gd name="connsiteY5" fmla="*/ 462170 h 462170"/>
                    <a:gd name="connsiteX6" fmla="*/ 46217 w 2793191"/>
                    <a:gd name="connsiteY6" fmla="*/ 462170 h 462170"/>
                    <a:gd name="connsiteX7" fmla="*/ 0 w 2793191"/>
                    <a:gd name="connsiteY7" fmla="*/ 415953 h 462170"/>
                    <a:gd name="connsiteX8" fmla="*/ 0 w 2793191"/>
                    <a:gd name="connsiteY8" fmla="*/ 46217 h 46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3191" h="462170">
                      <a:moveTo>
                        <a:pt x="0" y="46217"/>
                      </a:moveTo>
                      <a:cubicBezTo>
                        <a:pt x="0" y="20692"/>
                        <a:pt x="20692" y="0"/>
                        <a:pt x="46217" y="0"/>
                      </a:cubicBezTo>
                      <a:lnTo>
                        <a:pt x="2746974" y="0"/>
                      </a:lnTo>
                      <a:cubicBezTo>
                        <a:pt x="2772499" y="0"/>
                        <a:pt x="2793191" y="20692"/>
                        <a:pt x="2793191" y="46217"/>
                      </a:cubicBezTo>
                      <a:lnTo>
                        <a:pt x="2793191" y="415953"/>
                      </a:lnTo>
                      <a:cubicBezTo>
                        <a:pt x="2793191" y="441478"/>
                        <a:pt x="2772499" y="462170"/>
                        <a:pt x="2746974" y="462170"/>
                      </a:cubicBezTo>
                      <a:lnTo>
                        <a:pt x="46217" y="462170"/>
                      </a:lnTo>
                      <a:cubicBezTo>
                        <a:pt x="20692" y="462170"/>
                        <a:pt x="0" y="441478"/>
                        <a:pt x="0" y="415953"/>
                      </a:cubicBezTo>
                      <a:lnTo>
                        <a:pt x="0" y="46217"/>
                      </a:lnTo>
                      <a:close/>
                    </a:path>
                  </a:pathLst>
                </a:custGeom>
                <a:solidFill>
                  <a:schemeClr val="accent5">
                    <a:lumMod val="20000"/>
                    <a:lumOff val="8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59256" tIns="59256" rIns="59256" bIns="59256" numCol="1" spcCol="1270" anchor="ctr" anchorCtr="0">
                  <a:noAutofit/>
                </a:bodyPr>
                <a:lstStyle/>
                <a:p>
                  <a:pPr marL="0" lvl="0" indent="0" algn="ctr" defTabSz="533400">
                    <a:lnSpc>
                      <a:spcPct val="90000"/>
                    </a:lnSpc>
                    <a:spcBef>
                      <a:spcPct val="0"/>
                    </a:spcBef>
                    <a:spcAft>
                      <a:spcPct val="35000"/>
                    </a:spcAft>
                    <a:buNone/>
                  </a:pPr>
                  <a:r>
                    <a:rPr lang="en-US" sz="1400" kern="1200">
                      <a:solidFill>
                        <a:schemeClr val="accent1">
                          <a:lumMod val="50000"/>
                        </a:schemeClr>
                      </a:solidFill>
                    </a:rPr>
                    <a:t>Federal, state, interstate, &amp; local partners</a:t>
                  </a:r>
                </a:p>
              </p:txBody>
            </p:sp>
            <p:sp>
              <p:nvSpPr>
                <p:cNvPr id="75" name="Freeform: Shape 74">
                  <a:extLst>
                    <a:ext uri="{FF2B5EF4-FFF2-40B4-BE49-F238E27FC236}">
                      <a16:creationId xmlns:a16="http://schemas.microsoft.com/office/drawing/2014/main" id="{BA27AF33-E834-47F5-BD01-F09497BD02BE}"/>
                    </a:ext>
                  </a:extLst>
                </p:cNvPr>
                <p:cNvSpPr/>
                <p:nvPr/>
              </p:nvSpPr>
              <p:spPr>
                <a:xfrm>
                  <a:off x="2017094" y="2021591"/>
                  <a:ext cx="7372201" cy="363821"/>
                </a:xfrm>
                <a:custGeom>
                  <a:avLst/>
                  <a:gdLst>
                    <a:gd name="connsiteX0" fmla="*/ 0 w 2793191"/>
                    <a:gd name="connsiteY0" fmla="*/ 46217 h 462170"/>
                    <a:gd name="connsiteX1" fmla="*/ 46217 w 2793191"/>
                    <a:gd name="connsiteY1" fmla="*/ 0 h 462170"/>
                    <a:gd name="connsiteX2" fmla="*/ 2746974 w 2793191"/>
                    <a:gd name="connsiteY2" fmla="*/ 0 h 462170"/>
                    <a:gd name="connsiteX3" fmla="*/ 2793191 w 2793191"/>
                    <a:gd name="connsiteY3" fmla="*/ 46217 h 462170"/>
                    <a:gd name="connsiteX4" fmla="*/ 2793191 w 2793191"/>
                    <a:gd name="connsiteY4" fmla="*/ 415953 h 462170"/>
                    <a:gd name="connsiteX5" fmla="*/ 2746974 w 2793191"/>
                    <a:gd name="connsiteY5" fmla="*/ 462170 h 462170"/>
                    <a:gd name="connsiteX6" fmla="*/ 46217 w 2793191"/>
                    <a:gd name="connsiteY6" fmla="*/ 462170 h 462170"/>
                    <a:gd name="connsiteX7" fmla="*/ 0 w 2793191"/>
                    <a:gd name="connsiteY7" fmla="*/ 415953 h 462170"/>
                    <a:gd name="connsiteX8" fmla="*/ 0 w 2793191"/>
                    <a:gd name="connsiteY8" fmla="*/ 46217 h 46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3191" h="462170">
                      <a:moveTo>
                        <a:pt x="0" y="46217"/>
                      </a:moveTo>
                      <a:cubicBezTo>
                        <a:pt x="0" y="20692"/>
                        <a:pt x="20692" y="0"/>
                        <a:pt x="46217" y="0"/>
                      </a:cubicBezTo>
                      <a:lnTo>
                        <a:pt x="2746974" y="0"/>
                      </a:lnTo>
                      <a:cubicBezTo>
                        <a:pt x="2772499" y="0"/>
                        <a:pt x="2793191" y="20692"/>
                        <a:pt x="2793191" y="46217"/>
                      </a:cubicBezTo>
                      <a:lnTo>
                        <a:pt x="2793191" y="415953"/>
                      </a:lnTo>
                      <a:cubicBezTo>
                        <a:pt x="2793191" y="441478"/>
                        <a:pt x="2772499" y="462170"/>
                        <a:pt x="2746974" y="462170"/>
                      </a:cubicBezTo>
                      <a:lnTo>
                        <a:pt x="46217" y="462170"/>
                      </a:lnTo>
                      <a:cubicBezTo>
                        <a:pt x="20692" y="462170"/>
                        <a:pt x="0" y="441478"/>
                        <a:pt x="0" y="415953"/>
                      </a:cubicBezTo>
                      <a:lnTo>
                        <a:pt x="0" y="46217"/>
                      </a:lnTo>
                      <a:close/>
                    </a:path>
                  </a:pathLst>
                </a:custGeom>
                <a:solidFill>
                  <a:schemeClr val="accent5">
                    <a:lumMod val="20000"/>
                    <a:lumOff val="8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59256" tIns="59256" rIns="59256" bIns="59256" numCol="1" spcCol="1270" anchor="ctr" anchorCtr="0">
                  <a:noAutofit/>
                </a:bodyPr>
                <a:lstStyle/>
                <a:p>
                  <a:pPr marL="0" lvl="0" indent="0" algn="ctr" defTabSz="533400">
                    <a:lnSpc>
                      <a:spcPct val="90000"/>
                    </a:lnSpc>
                    <a:spcBef>
                      <a:spcPct val="0"/>
                    </a:spcBef>
                    <a:spcAft>
                      <a:spcPct val="35000"/>
                    </a:spcAft>
                    <a:buNone/>
                  </a:pPr>
                  <a:r>
                    <a:rPr lang="en-US" sz="1400" kern="1200" dirty="0">
                      <a:solidFill>
                        <a:schemeClr val="accent1">
                          <a:lumMod val="50000"/>
                        </a:schemeClr>
                      </a:solidFill>
                    </a:rPr>
                    <a:t>EPA Division Directors, NYS</a:t>
                  </a:r>
                  <a:r>
                    <a:rPr lang="en-US" sz="1400" dirty="0">
                      <a:solidFill>
                        <a:schemeClr val="accent1">
                          <a:lumMod val="50000"/>
                        </a:schemeClr>
                      </a:solidFill>
                    </a:rPr>
                    <a:t>DEC</a:t>
                  </a:r>
                  <a:r>
                    <a:rPr lang="en-US" sz="1400" kern="1200" dirty="0">
                      <a:solidFill>
                        <a:schemeClr val="accent1">
                          <a:lumMod val="50000"/>
                        </a:schemeClr>
                      </a:solidFill>
                    </a:rPr>
                    <a:t> Assistant Commissioners, CTDEEP Bureau Chief</a:t>
                  </a:r>
                </a:p>
              </p:txBody>
            </p:sp>
          </p:grpSp>
          <p:grpSp>
            <p:nvGrpSpPr>
              <p:cNvPr id="64" name="Group 63">
                <a:extLst>
                  <a:ext uri="{FF2B5EF4-FFF2-40B4-BE49-F238E27FC236}">
                    <a16:creationId xmlns:a16="http://schemas.microsoft.com/office/drawing/2014/main" id="{85477F62-EDCD-4786-B1D1-71249F4F5F09}"/>
                  </a:ext>
                </a:extLst>
              </p:cNvPr>
              <p:cNvGrpSpPr/>
              <p:nvPr/>
            </p:nvGrpSpPr>
            <p:grpSpPr>
              <a:xfrm>
                <a:off x="5168871" y="3734306"/>
                <a:ext cx="1630988" cy="2033358"/>
                <a:chOff x="5618377" y="3882860"/>
                <a:chExt cx="1630988" cy="2033358"/>
              </a:xfrm>
            </p:grpSpPr>
            <p:sp>
              <p:nvSpPr>
                <p:cNvPr id="68" name="TextBox 67">
                  <a:extLst>
                    <a:ext uri="{FF2B5EF4-FFF2-40B4-BE49-F238E27FC236}">
                      <a16:creationId xmlns:a16="http://schemas.microsoft.com/office/drawing/2014/main" id="{D19DCF5C-4E2C-476B-B0EA-61CDAA7B0873}"/>
                    </a:ext>
                  </a:extLst>
                </p:cNvPr>
                <p:cNvSpPr txBox="1"/>
                <p:nvPr/>
              </p:nvSpPr>
              <p:spPr>
                <a:xfrm>
                  <a:off x="5691245" y="4558519"/>
                  <a:ext cx="1508155" cy="1357699"/>
                </a:xfrm>
                <a:prstGeom prst="rect">
                  <a:avLst/>
                </a:prstGeom>
                <a:solidFill>
                  <a:srgbClr val="DEEBF7"/>
                </a:solidFill>
              </p:spPr>
              <p:txBody>
                <a:bodyPr wrap="square" lIns="91440" tIns="45720" rIns="91440" bIns="45720" anchor="t">
                  <a:spAutoFit/>
                </a:bodyPr>
                <a:lstStyle/>
                <a:p>
                  <a:pPr algn="ctr">
                    <a:spcAft>
                      <a:spcPts val="1200"/>
                    </a:spcAft>
                  </a:pPr>
                  <a:r>
                    <a:rPr lang="en-US" sz="1100" i="1">
                      <a:solidFill>
                        <a:schemeClr val="tx2">
                          <a:lumMod val="50000"/>
                        </a:schemeClr>
                      </a:solidFill>
                    </a:rPr>
                    <a:t>Program Coordination</a:t>
                  </a:r>
                </a:p>
                <a:p>
                  <a:pPr algn="ctr">
                    <a:spcAft>
                      <a:spcPts val="1200"/>
                    </a:spcAft>
                  </a:pPr>
                  <a:r>
                    <a:rPr lang="en-US" sz="1100" i="1">
                      <a:solidFill>
                        <a:schemeClr val="tx2">
                          <a:lumMod val="50000"/>
                        </a:schemeClr>
                      </a:solidFill>
                    </a:rPr>
                    <a:t>Project Management</a:t>
                  </a:r>
                  <a:br>
                    <a:rPr lang="en-US" sz="1100" i="1">
                      <a:solidFill>
                        <a:schemeClr val="tx2">
                          <a:lumMod val="50000"/>
                        </a:schemeClr>
                      </a:solidFill>
                    </a:rPr>
                  </a:br>
                  <a:br>
                    <a:rPr lang="en-US" sz="1100" i="1"/>
                  </a:br>
                  <a:r>
                    <a:rPr lang="en-US" sz="1100" i="1">
                      <a:solidFill>
                        <a:schemeClr val="tx2">
                          <a:lumMod val="50000"/>
                        </a:schemeClr>
                      </a:solidFill>
                    </a:rPr>
                    <a:t>Committee &amp; Workgroup Support</a:t>
                  </a:r>
                  <a:endParaRPr lang="en-US" sz="1100" i="1">
                    <a:solidFill>
                      <a:schemeClr val="tx2">
                        <a:lumMod val="50000"/>
                      </a:schemeClr>
                    </a:solidFill>
                    <a:cs typeface="Calibri"/>
                  </a:endParaRPr>
                </a:p>
              </p:txBody>
            </p:sp>
            <p:sp>
              <p:nvSpPr>
                <p:cNvPr id="69" name="Freeform: Shape 68">
                  <a:extLst>
                    <a:ext uri="{FF2B5EF4-FFF2-40B4-BE49-F238E27FC236}">
                      <a16:creationId xmlns:a16="http://schemas.microsoft.com/office/drawing/2014/main" id="{E343A7CD-76A4-4376-9861-E5E6023C80A9}"/>
                    </a:ext>
                  </a:extLst>
                </p:cNvPr>
                <p:cNvSpPr/>
                <p:nvPr/>
              </p:nvSpPr>
              <p:spPr>
                <a:xfrm>
                  <a:off x="5618377" y="3882860"/>
                  <a:ext cx="1630988" cy="668097"/>
                </a:xfrm>
                <a:custGeom>
                  <a:avLst/>
                  <a:gdLst>
                    <a:gd name="connsiteX0" fmla="*/ 0 w 574476"/>
                    <a:gd name="connsiteY0" fmla="*/ 57448 h 1273968"/>
                    <a:gd name="connsiteX1" fmla="*/ 57448 w 574476"/>
                    <a:gd name="connsiteY1" fmla="*/ 0 h 1273968"/>
                    <a:gd name="connsiteX2" fmla="*/ 517028 w 574476"/>
                    <a:gd name="connsiteY2" fmla="*/ 0 h 1273968"/>
                    <a:gd name="connsiteX3" fmla="*/ 574476 w 574476"/>
                    <a:gd name="connsiteY3" fmla="*/ 57448 h 1273968"/>
                    <a:gd name="connsiteX4" fmla="*/ 574476 w 574476"/>
                    <a:gd name="connsiteY4" fmla="*/ 1216520 h 1273968"/>
                    <a:gd name="connsiteX5" fmla="*/ 517028 w 574476"/>
                    <a:gd name="connsiteY5" fmla="*/ 1273968 h 1273968"/>
                    <a:gd name="connsiteX6" fmla="*/ 57448 w 574476"/>
                    <a:gd name="connsiteY6" fmla="*/ 1273968 h 1273968"/>
                    <a:gd name="connsiteX7" fmla="*/ 0 w 574476"/>
                    <a:gd name="connsiteY7" fmla="*/ 1216520 h 1273968"/>
                    <a:gd name="connsiteX8" fmla="*/ 0 w 574476"/>
                    <a:gd name="connsiteY8" fmla="*/ 57448 h 127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476" h="1273968">
                      <a:moveTo>
                        <a:pt x="0" y="57448"/>
                      </a:moveTo>
                      <a:cubicBezTo>
                        <a:pt x="0" y="25720"/>
                        <a:pt x="25720" y="0"/>
                        <a:pt x="57448" y="0"/>
                      </a:cubicBezTo>
                      <a:lnTo>
                        <a:pt x="517028" y="0"/>
                      </a:lnTo>
                      <a:cubicBezTo>
                        <a:pt x="548756" y="0"/>
                        <a:pt x="574476" y="25720"/>
                        <a:pt x="574476" y="57448"/>
                      </a:cubicBezTo>
                      <a:lnTo>
                        <a:pt x="574476" y="1216520"/>
                      </a:lnTo>
                      <a:cubicBezTo>
                        <a:pt x="574476" y="1248248"/>
                        <a:pt x="548756" y="1273968"/>
                        <a:pt x="517028" y="1273968"/>
                      </a:cubicBezTo>
                      <a:lnTo>
                        <a:pt x="57448" y="1273968"/>
                      </a:lnTo>
                      <a:cubicBezTo>
                        <a:pt x="25720" y="1273968"/>
                        <a:pt x="0" y="1248248"/>
                        <a:pt x="0" y="1216520"/>
                      </a:cubicBezTo>
                      <a:lnTo>
                        <a:pt x="0" y="57448"/>
                      </a:lnTo>
                      <a:close/>
                    </a:path>
                  </a:pathLst>
                </a:custGeom>
                <a:solidFill>
                  <a:srgbClr val="3061C2"/>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2546" tIns="62546" rIns="62546" bIns="62546" numCol="1" spcCol="1270" anchor="ctr" anchorCtr="0">
                  <a:noAutofit/>
                </a:bodyPr>
                <a:lstStyle/>
                <a:p>
                  <a:pPr marL="0" lvl="0" indent="0" algn="ctr" defTabSz="533400">
                    <a:lnSpc>
                      <a:spcPct val="90000"/>
                    </a:lnSpc>
                    <a:spcBef>
                      <a:spcPct val="0"/>
                    </a:spcBef>
                    <a:spcAft>
                      <a:spcPct val="35000"/>
                    </a:spcAft>
                    <a:buNone/>
                  </a:pPr>
                  <a:r>
                    <a:rPr lang="en-US" sz="1300" kern="1200"/>
                    <a:t>LIS Program Office &amp; Implementation Team</a:t>
                  </a:r>
                </a:p>
              </p:txBody>
            </p:sp>
          </p:grpSp>
          <p:grpSp>
            <p:nvGrpSpPr>
              <p:cNvPr id="65" name="Group 64">
                <a:extLst>
                  <a:ext uri="{FF2B5EF4-FFF2-40B4-BE49-F238E27FC236}">
                    <a16:creationId xmlns:a16="http://schemas.microsoft.com/office/drawing/2014/main" id="{DC9BF370-0D75-41CF-9D1F-E96853D8C883}"/>
                  </a:ext>
                </a:extLst>
              </p:cNvPr>
              <p:cNvGrpSpPr/>
              <p:nvPr/>
            </p:nvGrpSpPr>
            <p:grpSpPr>
              <a:xfrm>
                <a:off x="7021062" y="3735033"/>
                <a:ext cx="2746903" cy="3297602"/>
                <a:chOff x="6662507" y="3736243"/>
                <a:chExt cx="2746903" cy="3297602"/>
              </a:xfrm>
            </p:grpSpPr>
            <p:sp>
              <p:nvSpPr>
                <p:cNvPr id="66" name="TextBox 65">
                  <a:extLst>
                    <a:ext uri="{FF2B5EF4-FFF2-40B4-BE49-F238E27FC236}">
                      <a16:creationId xmlns:a16="http://schemas.microsoft.com/office/drawing/2014/main" id="{F36527DB-706D-4151-A6E3-F82C6B3F3579}"/>
                    </a:ext>
                  </a:extLst>
                </p:cNvPr>
                <p:cNvSpPr txBox="1"/>
                <p:nvPr/>
              </p:nvSpPr>
              <p:spPr>
                <a:xfrm>
                  <a:off x="6720208" y="4388564"/>
                  <a:ext cx="2689202" cy="2645281"/>
                </a:xfrm>
                <a:prstGeom prst="rect">
                  <a:avLst/>
                </a:prstGeom>
                <a:solidFill>
                  <a:srgbClr val="DEEBF7"/>
                </a:solidFill>
              </p:spPr>
              <p:txBody>
                <a:bodyPr wrap="square" lIns="91440" tIns="45720" rIns="91440" bIns="45720" numCol="2" rtlCol="0" anchor="t">
                  <a:spAutoFit/>
                </a:bodyPr>
                <a:lstStyle/>
                <a:p>
                  <a:pPr algn="ctr">
                    <a:spcAft>
                      <a:spcPts val="1000"/>
                    </a:spcAft>
                  </a:pPr>
                  <a:r>
                    <a:rPr lang="en-US" sz="1100" i="1">
                      <a:solidFill>
                        <a:schemeClr val="tx2">
                          <a:lumMod val="50000"/>
                        </a:schemeClr>
                      </a:solidFill>
                    </a:rPr>
                    <a:t>Climate Change &amp; Sentinel Monitoring</a:t>
                  </a:r>
                </a:p>
                <a:p>
                  <a:pPr algn="ctr">
                    <a:spcAft>
                      <a:spcPts val="1000"/>
                    </a:spcAft>
                  </a:pPr>
                  <a:r>
                    <a:rPr lang="en-US" sz="1100" i="1">
                      <a:solidFill>
                        <a:schemeClr val="tx2">
                          <a:lumMod val="50000"/>
                        </a:schemeClr>
                      </a:solidFill>
                    </a:rPr>
                    <a:t>Environmental Justice </a:t>
                  </a:r>
                  <a:endParaRPr lang="en-US" sz="1100" i="1">
                    <a:solidFill>
                      <a:schemeClr val="tx2">
                        <a:lumMod val="50000"/>
                      </a:schemeClr>
                    </a:solidFill>
                    <a:cs typeface="Calibri"/>
                  </a:endParaRPr>
                </a:p>
                <a:p>
                  <a:pPr algn="ctr">
                    <a:spcAft>
                      <a:spcPts val="1000"/>
                    </a:spcAft>
                  </a:pPr>
                  <a:r>
                    <a:rPr lang="en-US" sz="1100" i="1">
                      <a:solidFill>
                        <a:schemeClr val="tx2">
                          <a:lumMod val="50000"/>
                        </a:schemeClr>
                      </a:solidFill>
                    </a:rPr>
                    <a:t>Habitat Restoration &amp; Stewardship</a:t>
                  </a:r>
                  <a:endParaRPr lang="en-US" sz="1100" i="1">
                    <a:solidFill>
                      <a:schemeClr val="tx2">
                        <a:lumMod val="50000"/>
                      </a:schemeClr>
                    </a:solidFill>
                    <a:cs typeface="Calibri"/>
                  </a:endParaRPr>
                </a:p>
                <a:p>
                  <a:pPr algn="ctr">
                    <a:spcAft>
                      <a:spcPts val="1000"/>
                    </a:spcAft>
                  </a:pPr>
                  <a:r>
                    <a:rPr lang="en-US" sz="1100" i="1">
                      <a:solidFill>
                        <a:schemeClr val="tx2">
                          <a:lumMod val="50000"/>
                        </a:schemeClr>
                      </a:solidFill>
                      <a:cs typeface="Calibri"/>
                    </a:rPr>
                    <a:t>Communications, Outreach &amp; Engagement</a:t>
                  </a:r>
                </a:p>
                <a:p>
                  <a:pPr algn="ctr">
                    <a:spcAft>
                      <a:spcPts val="1000"/>
                    </a:spcAft>
                  </a:pPr>
                  <a:r>
                    <a:rPr lang="en-US" sz="1100" i="1">
                      <a:solidFill>
                        <a:schemeClr val="tx2">
                          <a:lumMod val="50000"/>
                        </a:schemeClr>
                      </a:solidFill>
                    </a:rPr>
                    <a:t>Nitrogen Coordination </a:t>
                  </a:r>
                  <a:endParaRPr lang="en-US" sz="1100" i="1">
                    <a:solidFill>
                      <a:schemeClr val="tx2">
                        <a:lumMod val="50000"/>
                      </a:schemeClr>
                    </a:solidFill>
                    <a:cs typeface="Calibri"/>
                  </a:endParaRPr>
                </a:p>
                <a:p>
                  <a:pPr algn="ctr">
                    <a:spcAft>
                      <a:spcPts val="1000"/>
                    </a:spcAft>
                  </a:pPr>
                  <a:r>
                    <a:rPr lang="en-US" sz="1100" i="1">
                      <a:solidFill>
                        <a:schemeClr val="tx2">
                          <a:lumMod val="50000"/>
                        </a:schemeClr>
                      </a:solidFill>
                    </a:rPr>
                    <a:t>Sustainable &amp; Resilient Communities</a:t>
                  </a:r>
                  <a:endParaRPr lang="en-US" sz="1100" i="1">
                    <a:solidFill>
                      <a:schemeClr val="tx2">
                        <a:lumMod val="50000"/>
                      </a:schemeClr>
                    </a:solidFill>
                    <a:cs typeface="Calibri"/>
                  </a:endParaRPr>
                </a:p>
                <a:p>
                  <a:pPr algn="ctr">
                    <a:spcAft>
                      <a:spcPts val="1000"/>
                    </a:spcAft>
                  </a:pPr>
                  <a:r>
                    <a:rPr lang="en-US" sz="1100" i="1">
                      <a:solidFill>
                        <a:schemeClr val="tx2">
                          <a:lumMod val="50000"/>
                        </a:schemeClr>
                      </a:solidFill>
                    </a:rPr>
                    <a:t>Watersheds &amp; Embayments</a:t>
                  </a:r>
                </a:p>
                <a:p>
                  <a:pPr algn="ctr">
                    <a:spcAft>
                      <a:spcPts val="1000"/>
                    </a:spcAft>
                  </a:pPr>
                  <a:r>
                    <a:rPr lang="en-US" sz="1100" i="1">
                      <a:solidFill>
                        <a:schemeClr val="tx2">
                          <a:lumMod val="50000"/>
                        </a:schemeClr>
                      </a:solidFill>
                    </a:rPr>
                    <a:t>Water Quality Monitoring</a:t>
                  </a:r>
                  <a:endParaRPr lang="en-US" sz="1100" i="1">
                    <a:solidFill>
                      <a:schemeClr val="tx2">
                        <a:lumMod val="50000"/>
                      </a:schemeClr>
                    </a:solidFill>
                    <a:cs typeface="Calibri"/>
                  </a:endParaRPr>
                </a:p>
                <a:p>
                  <a:pPr algn="ctr">
                    <a:spcAft>
                      <a:spcPts val="1000"/>
                    </a:spcAft>
                  </a:pPr>
                  <a:r>
                    <a:rPr lang="en-US" sz="1100" i="1">
                      <a:solidFill>
                        <a:schemeClr val="tx2">
                          <a:lumMod val="50000"/>
                        </a:schemeClr>
                      </a:solidFill>
                    </a:rPr>
                    <a:t>Federal Partners Coordination</a:t>
                  </a:r>
                  <a:endParaRPr lang="en-US" sz="1100" i="1">
                    <a:solidFill>
                      <a:schemeClr val="tx2">
                        <a:lumMod val="50000"/>
                      </a:schemeClr>
                    </a:solidFill>
                    <a:cs typeface="Calibri"/>
                  </a:endParaRPr>
                </a:p>
              </p:txBody>
            </p:sp>
            <p:sp>
              <p:nvSpPr>
                <p:cNvPr id="67" name="Freeform: Shape 66">
                  <a:extLst>
                    <a:ext uri="{FF2B5EF4-FFF2-40B4-BE49-F238E27FC236}">
                      <a16:creationId xmlns:a16="http://schemas.microsoft.com/office/drawing/2014/main" id="{DA3897DC-D1F7-4821-B585-30D8F18FDB19}"/>
                    </a:ext>
                  </a:extLst>
                </p:cNvPr>
                <p:cNvSpPr/>
                <p:nvPr/>
              </p:nvSpPr>
              <p:spPr>
                <a:xfrm>
                  <a:off x="6662507" y="3736243"/>
                  <a:ext cx="2746902" cy="646613"/>
                </a:xfrm>
                <a:custGeom>
                  <a:avLst/>
                  <a:gdLst>
                    <a:gd name="connsiteX0" fmla="*/ 0 w 574476"/>
                    <a:gd name="connsiteY0" fmla="*/ 57448 h 1273968"/>
                    <a:gd name="connsiteX1" fmla="*/ 57448 w 574476"/>
                    <a:gd name="connsiteY1" fmla="*/ 0 h 1273968"/>
                    <a:gd name="connsiteX2" fmla="*/ 517028 w 574476"/>
                    <a:gd name="connsiteY2" fmla="*/ 0 h 1273968"/>
                    <a:gd name="connsiteX3" fmla="*/ 574476 w 574476"/>
                    <a:gd name="connsiteY3" fmla="*/ 57448 h 1273968"/>
                    <a:gd name="connsiteX4" fmla="*/ 574476 w 574476"/>
                    <a:gd name="connsiteY4" fmla="*/ 1216520 h 1273968"/>
                    <a:gd name="connsiteX5" fmla="*/ 517028 w 574476"/>
                    <a:gd name="connsiteY5" fmla="*/ 1273968 h 1273968"/>
                    <a:gd name="connsiteX6" fmla="*/ 57448 w 574476"/>
                    <a:gd name="connsiteY6" fmla="*/ 1273968 h 1273968"/>
                    <a:gd name="connsiteX7" fmla="*/ 0 w 574476"/>
                    <a:gd name="connsiteY7" fmla="*/ 1216520 h 1273968"/>
                    <a:gd name="connsiteX8" fmla="*/ 0 w 574476"/>
                    <a:gd name="connsiteY8" fmla="*/ 57448 h 127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476" h="1273968">
                      <a:moveTo>
                        <a:pt x="0" y="57448"/>
                      </a:moveTo>
                      <a:cubicBezTo>
                        <a:pt x="0" y="25720"/>
                        <a:pt x="25720" y="0"/>
                        <a:pt x="57448" y="0"/>
                      </a:cubicBezTo>
                      <a:lnTo>
                        <a:pt x="517028" y="0"/>
                      </a:lnTo>
                      <a:cubicBezTo>
                        <a:pt x="548756" y="0"/>
                        <a:pt x="574476" y="25720"/>
                        <a:pt x="574476" y="57448"/>
                      </a:cubicBezTo>
                      <a:lnTo>
                        <a:pt x="574476" y="1216520"/>
                      </a:lnTo>
                      <a:cubicBezTo>
                        <a:pt x="574476" y="1248248"/>
                        <a:pt x="548756" y="1273968"/>
                        <a:pt x="517028" y="1273968"/>
                      </a:cubicBezTo>
                      <a:lnTo>
                        <a:pt x="57448" y="1273968"/>
                      </a:lnTo>
                      <a:cubicBezTo>
                        <a:pt x="25720" y="1273968"/>
                        <a:pt x="0" y="1248248"/>
                        <a:pt x="0" y="1216520"/>
                      </a:cubicBezTo>
                      <a:lnTo>
                        <a:pt x="0" y="57448"/>
                      </a:lnTo>
                      <a:close/>
                    </a:path>
                  </a:pathLst>
                </a:custGeom>
                <a:solidFill>
                  <a:srgbClr val="3061C2"/>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2546" tIns="62546" rIns="62546" bIns="62546" numCol="1" spcCol="1270" anchor="ctr" anchorCtr="0">
                  <a:noAutofit/>
                </a:bodyPr>
                <a:lstStyle/>
                <a:p>
                  <a:pPr marL="0" lvl="0" indent="0" algn="ctr" defTabSz="533400">
                    <a:lnSpc>
                      <a:spcPct val="90000"/>
                    </a:lnSpc>
                    <a:spcBef>
                      <a:spcPct val="0"/>
                    </a:spcBef>
                    <a:spcAft>
                      <a:spcPct val="35000"/>
                    </a:spcAft>
                    <a:buNone/>
                  </a:pPr>
                  <a:r>
                    <a:rPr lang="en-US" sz="1300" kern="1200"/>
                    <a:t>Technical Work Groups</a:t>
                  </a:r>
                </a:p>
              </p:txBody>
            </p:sp>
          </p:grpSp>
        </p:grpSp>
        <p:sp>
          <p:nvSpPr>
            <p:cNvPr id="59" name="Arrow: Down 58">
              <a:extLst>
                <a:ext uri="{FF2B5EF4-FFF2-40B4-BE49-F238E27FC236}">
                  <a16:creationId xmlns:a16="http://schemas.microsoft.com/office/drawing/2014/main" id="{E51E7EBE-ECCC-4200-86D3-C46B66AA1743}"/>
                </a:ext>
              </a:extLst>
            </p:cNvPr>
            <p:cNvSpPr/>
            <p:nvPr/>
          </p:nvSpPr>
          <p:spPr>
            <a:xfrm>
              <a:off x="5442536" y="1283147"/>
              <a:ext cx="202437" cy="248436"/>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Down 59">
              <a:extLst>
                <a:ext uri="{FF2B5EF4-FFF2-40B4-BE49-F238E27FC236}">
                  <a16:creationId xmlns:a16="http://schemas.microsoft.com/office/drawing/2014/main" id="{1E3A26DF-2B4F-4578-B684-D2AB9C235126}"/>
                </a:ext>
              </a:extLst>
            </p:cNvPr>
            <p:cNvSpPr/>
            <p:nvPr/>
          </p:nvSpPr>
          <p:spPr>
            <a:xfrm>
              <a:off x="5442536" y="2353094"/>
              <a:ext cx="202437" cy="248436"/>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4">
            <a:extLst>
              <a:ext uri="{FF2B5EF4-FFF2-40B4-BE49-F238E27FC236}">
                <a16:creationId xmlns:a16="http://schemas.microsoft.com/office/drawing/2014/main" id="{C094DD58-A6D7-4E0A-832F-74BFC10B65BA}"/>
              </a:ext>
            </a:extLst>
          </p:cNvPr>
          <p:cNvSpPr>
            <a:spLocks noGrp="1"/>
          </p:cNvSpPr>
          <p:nvPr>
            <p:ph sz="quarter" idx="13"/>
          </p:nvPr>
        </p:nvSpPr>
        <p:spPr/>
        <p:txBody>
          <a:bodyPr>
            <a:noAutofit/>
          </a:bodyPr>
          <a:lstStyle/>
          <a:p>
            <a:pPr marL="0" indent="0">
              <a:buNone/>
            </a:pPr>
            <a:r>
              <a:rPr lang="en-US" sz="3200"/>
              <a:t>LISS Coordination</a:t>
            </a:r>
          </a:p>
        </p:txBody>
      </p:sp>
      <p:pic>
        <p:nvPicPr>
          <p:cNvPr id="25" name="Picture 24">
            <a:extLst>
              <a:ext uri="{FF2B5EF4-FFF2-40B4-BE49-F238E27FC236}">
                <a16:creationId xmlns:a16="http://schemas.microsoft.com/office/drawing/2014/main" id="{5BD3318B-FA62-438E-880D-9E2522871B8B}"/>
              </a:ext>
            </a:extLst>
          </p:cNvPr>
          <p:cNvPicPr>
            <a:picLocks noChangeAspect="1"/>
          </p:cNvPicPr>
          <p:nvPr/>
        </p:nvPicPr>
        <p:blipFill>
          <a:blip r:embed="rId3"/>
          <a:stretch>
            <a:fillRect/>
          </a:stretch>
        </p:blipFill>
        <p:spPr>
          <a:xfrm>
            <a:off x="6225143" y="890600"/>
            <a:ext cx="526364" cy="526364"/>
          </a:xfrm>
          <a:prstGeom prst="rect">
            <a:avLst/>
          </a:prstGeom>
        </p:spPr>
      </p:pic>
      <p:pic>
        <p:nvPicPr>
          <p:cNvPr id="27" name="Picture 26">
            <a:extLst>
              <a:ext uri="{FF2B5EF4-FFF2-40B4-BE49-F238E27FC236}">
                <a16:creationId xmlns:a16="http://schemas.microsoft.com/office/drawing/2014/main" id="{E45237AD-E6B2-435B-83AB-B6D575F9BE1B}"/>
              </a:ext>
            </a:extLst>
          </p:cNvPr>
          <p:cNvPicPr>
            <a:picLocks noChangeAspect="1"/>
          </p:cNvPicPr>
          <p:nvPr/>
        </p:nvPicPr>
        <p:blipFill>
          <a:blip r:embed="rId4"/>
          <a:stretch>
            <a:fillRect/>
          </a:stretch>
        </p:blipFill>
        <p:spPr>
          <a:xfrm>
            <a:off x="2488450" y="859645"/>
            <a:ext cx="554668" cy="554668"/>
          </a:xfrm>
          <a:prstGeom prst="rect">
            <a:avLst/>
          </a:prstGeom>
        </p:spPr>
      </p:pic>
      <p:pic>
        <p:nvPicPr>
          <p:cNvPr id="28" name="Picture 27">
            <a:extLst>
              <a:ext uri="{FF2B5EF4-FFF2-40B4-BE49-F238E27FC236}">
                <a16:creationId xmlns:a16="http://schemas.microsoft.com/office/drawing/2014/main" id="{CDCFB4F5-AC1B-47D4-B597-A2341A865780}"/>
              </a:ext>
            </a:extLst>
          </p:cNvPr>
          <p:cNvPicPr>
            <a:picLocks noChangeAspect="1"/>
          </p:cNvPicPr>
          <p:nvPr/>
        </p:nvPicPr>
        <p:blipFill>
          <a:blip r:embed="rId5"/>
          <a:stretch>
            <a:fillRect/>
          </a:stretch>
        </p:blipFill>
        <p:spPr>
          <a:xfrm>
            <a:off x="5532323" y="6250125"/>
            <a:ext cx="671645" cy="446949"/>
          </a:xfrm>
          <a:prstGeom prst="rect">
            <a:avLst/>
          </a:prstGeom>
        </p:spPr>
      </p:pic>
      <p:pic>
        <p:nvPicPr>
          <p:cNvPr id="29" name="Picture 28">
            <a:extLst>
              <a:ext uri="{FF2B5EF4-FFF2-40B4-BE49-F238E27FC236}">
                <a16:creationId xmlns:a16="http://schemas.microsoft.com/office/drawing/2014/main" id="{D66AA2FF-A0F2-4980-B488-8AE7C27BD6F5}"/>
              </a:ext>
            </a:extLst>
          </p:cNvPr>
          <p:cNvPicPr>
            <a:picLocks noChangeAspect="1"/>
          </p:cNvPicPr>
          <p:nvPr/>
        </p:nvPicPr>
        <p:blipFill>
          <a:blip r:embed="rId6"/>
          <a:stretch>
            <a:fillRect/>
          </a:stretch>
        </p:blipFill>
        <p:spPr>
          <a:xfrm>
            <a:off x="8280315" y="6232962"/>
            <a:ext cx="771623" cy="432109"/>
          </a:xfrm>
          <a:prstGeom prst="rect">
            <a:avLst/>
          </a:prstGeom>
        </p:spPr>
      </p:pic>
      <p:pic>
        <p:nvPicPr>
          <p:cNvPr id="30" name="Picture 29">
            <a:extLst>
              <a:ext uri="{FF2B5EF4-FFF2-40B4-BE49-F238E27FC236}">
                <a16:creationId xmlns:a16="http://schemas.microsoft.com/office/drawing/2014/main" id="{87D06F80-F375-479C-8C50-A6153DE6A6B9}"/>
              </a:ext>
            </a:extLst>
          </p:cNvPr>
          <p:cNvPicPr>
            <a:picLocks noChangeAspect="1"/>
          </p:cNvPicPr>
          <p:nvPr/>
        </p:nvPicPr>
        <p:blipFill>
          <a:blip r:embed="rId7"/>
          <a:stretch>
            <a:fillRect/>
          </a:stretch>
        </p:blipFill>
        <p:spPr>
          <a:xfrm>
            <a:off x="6205660" y="6252175"/>
            <a:ext cx="881126" cy="571133"/>
          </a:xfrm>
          <a:prstGeom prst="rect">
            <a:avLst/>
          </a:prstGeom>
        </p:spPr>
      </p:pic>
      <p:pic>
        <p:nvPicPr>
          <p:cNvPr id="31" name="Picture 30">
            <a:extLst>
              <a:ext uri="{FF2B5EF4-FFF2-40B4-BE49-F238E27FC236}">
                <a16:creationId xmlns:a16="http://schemas.microsoft.com/office/drawing/2014/main" id="{3AD1617A-5D67-4E0E-A692-915EE866B189}"/>
              </a:ext>
            </a:extLst>
          </p:cNvPr>
          <p:cNvPicPr>
            <a:picLocks noChangeAspect="1"/>
          </p:cNvPicPr>
          <p:nvPr/>
        </p:nvPicPr>
        <p:blipFill>
          <a:blip r:embed="rId8"/>
          <a:stretch>
            <a:fillRect/>
          </a:stretch>
        </p:blipFill>
        <p:spPr>
          <a:xfrm>
            <a:off x="3678500" y="6281318"/>
            <a:ext cx="836347" cy="442954"/>
          </a:xfrm>
          <a:prstGeom prst="rect">
            <a:avLst/>
          </a:prstGeom>
        </p:spPr>
      </p:pic>
      <p:pic>
        <p:nvPicPr>
          <p:cNvPr id="32" name="Picture 31">
            <a:extLst>
              <a:ext uri="{FF2B5EF4-FFF2-40B4-BE49-F238E27FC236}">
                <a16:creationId xmlns:a16="http://schemas.microsoft.com/office/drawing/2014/main" id="{FE8E394F-55B3-4F4F-818B-36CDBB6B8A54}"/>
              </a:ext>
            </a:extLst>
          </p:cNvPr>
          <p:cNvPicPr>
            <a:picLocks noChangeAspect="1"/>
          </p:cNvPicPr>
          <p:nvPr/>
        </p:nvPicPr>
        <p:blipFill>
          <a:blip r:embed="rId9"/>
          <a:stretch>
            <a:fillRect/>
          </a:stretch>
        </p:blipFill>
        <p:spPr>
          <a:xfrm>
            <a:off x="185422" y="6260769"/>
            <a:ext cx="1614182" cy="429461"/>
          </a:xfrm>
          <a:prstGeom prst="rect">
            <a:avLst/>
          </a:prstGeom>
        </p:spPr>
      </p:pic>
      <p:pic>
        <p:nvPicPr>
          <p:cNvPr id="33" name="Picture 32">
            <a:extLst>
              <a:ext uri="{FF2B5EF4-FFF2-40B4-BE49-F238E27FC236}">
                <a16:creationId xmlns:a16="http://schemas.microsoft.com/office/drawing/2014/main" id="{0AECC2D6-C46E-46C7-9BFF-2BF6F9DDCF2A}"/>
              </a:ext>
            </a:extLst>
          </p:cNvPr>
          <p:cNvPicPr>
            <a:picLocks noChangeAspect="1"/>
          </p:cNvPicPr>
          <p:nvPr/>
        </p:nvPicPr>
        <p:blipFill>
          <a:blip r:embed="rId10"/>
          <a:stretch>
            <a:fillRect/>
          </a:stretch>
        </p:blipFill>
        <p:spPr>
          <a:xfrm>
            <a:off x="1780901" y="6190277"/>
            <a:ext cx="665456" cy="665456"/>
          </a:xfrm>
          <a:prstGeom prst="rect">
            <a:avLst/>
          </a:prstGeom>
        </p:spPr>
      </p:pic>
      <p:pic>
        <p:nvPicPr>
          <p:cNvPr id="34" name="Picture 33">
            <a:extLst>
              <a:ext uri="{FF2B5EF4-FFF2-40B4-BE49-F238E27FC236}">
                <a16:creationId xmlns:a16="http://schemas.microsoft.com/office/drawing/2014/main" id="{E89CF823-7E91-4D59-B1AF-7333763CB845}"/>
              </a:ext>
            </a:extLst>
          </p:cNvPr>
          <p:cNvPicPr>
            <a:picLocks noChangeAspect="1"/>
          </p:cNvPicPr>
          <p:nvPr/>
        </p:nvPicPr>
        <p:blipFill>
          <a:blip r:embed="rId11"/>
          <a:stretch>
            <a:fillRect/>
          </a:stretch>
        </p:blipFill>
        <p:spPr>
          <a:xfrm>
            <a:off x="2447855" y="6195222"/>
            <a:ext cx="495487" cy="655567"/>
          </a:xfrm>
          <a:prstGeom prst="rect">
            <a:avLst/>
          </a:prstGeom>
        </p:spPr>
      </p:pic>
      <p:pic>
        <p:nvPicPr>
          <p:cNvPr id="35" name="Picture 34">
            <a:extLst>
              <a:ext uri="{FF2B5EF4-FFF2-40B4-BE49-F238E27FC236}">
                <a16:creationId xmlns:a16="http://schemas.microsoft.com/office/drawing/2014/main" id="{46D3DB0E-3F54-4F48-957F-C3F5F2C6B6D1}"/>
              </a:ext>
            </a:extLst>
          </p:cNvPr>
          <p:cNvPicPr>
            <a:picLocks noChangeAspect="1"/>
          </p:cNvPicPr>
          <p:nvPr/>
        </p:nvPicPr>
        <p:blipFill>
          <a:blip r:embed="rId12"/>
          <a:stretch>
            <a:fillRect/>
          </a:stretch>
        </p:blipFill>
        <p:spPr>
          <a:xfrm>
            <a:off x="2986430" y="6129835"/>
            <a:ext cx="671645" cy="671645"/>
          </a:xfrm>
          <a:prstGeom prst="rect">
            <a:avLst/>
          </a:prstGeom>
        </p:spPr>
      </p:pic>
      <p:pic>
        <p:nvPicPr>
          <p:cNvPr id="36" name="Picture 35">
            <a:extLst>
              <a:ext uri="{FF2B5EF4-FFF2-40B4-BE49-F238E27FC236}">
                <a16:creationId xmlns:a16="http://schemas.microsoft.com/office/drawing/2014/main" id="{B716BDFE-1245-4536-9FD5-9111C731417F}"/>
              </a:ext>
            </a:extLst>
          </p:cNvPr>
          <p:cNvPicPr>
            <a:picLocks noChangeAspect="1"/>
          </p:cNvPicPr>
          <p:nvPr/>
        </p:nvPicPr>
        <p:blipFill>
          <a:blip r:embed="rId13"/>
          <a:stretch>
            <a:fillRect/>
          </a:stretch>
        </p:blipFill>
        <p:spPr>
          <a:xfrm>
            <a:off x="4564333" y="6195165"/>
            <a:ext cx="514809" cy="615260"/>
          </a:xfrm>
          <a:prstGeom prst="rect">
            <a:avLst/>
          </a:prstGeom>
        </p:spPr>
      </p:pic>
      <p:pic>
        <p:nvPicPr>
          <p:cNvPr id="37" name="Picture 36">
            <a:extLst>
              <a:ext uri="{FF2B5EF4-FFF2-40B4-BE49-F238E27FC236}">
                <a16:creationId xmlns:a16="http://schemas.microsoft.com/office/drawing/2014/main" id="{50E87783-8539-44DF-BE99-FDEED62A8E35}"/>
              </a:ext>
            </a:extLst>
          </p:cNvPr>
          <p:cNvPicPr>
            <a:picLocks noChangeAspect="1"/>
          </p:cNvPicPr>
          <p:nvPr/>
        </p:nvPicPr>
        <p:blipFill>
          <a:blip r:embed="rId14"/>
          <a:stretch>
            <a:fillRect/>
          </a:stretch>
        </p:blipFill>
        <p:spPr>
          <a:xfrm>
            <a:off x="7045427" y="6227526"/>
            <a:ext cx="1276077" cy="423172"/>
          </a:xfrm>
          <a:prstGeom prst="rect">
            <a:avLst/>
          </a:prstGeom>
        </p:spPr>
      </p:pic>
      <p:pic>
        <p:nvPicPr>
          <p:cNvPr id="38" name="Picture 37">
            <a:extLst>
              <a:ext uri="{FF2B5EF4-FFF2-40B4-BE49-F238E27FC236}">
                <a16:creationId xmlns:a16="http://schemas.microsoft.com/office/drawing/2014/main" id="{842B64D0-5A90-424E-8A37-6336A64EC9F1}"/>
              </a:ext>
            </a:extLst>
          </p:cNvPr>
          <p:cNvPicPr>
            <a:picLocks noChangeAspect="1"/>
          </p:cNvPicPr>
          <p:nvPr/>
        </p:nvPicPr>
        <p:blipFill>
          <a:blip r:embed="rId15"/>
          <a:stretch>
            <a:fillRect/>
          </a:stretch>
        </p:blipFill>
        <p:spPr>
          <a:xfrm>
            <a:off x="5122230" y="6227526"/>
            <a:ext cx="550539" cy="550539"/>
          </a:xfrm>
          <a:prstGeom prst="rect">
            <a:avLst/>
          </a:prstGeom>
        </p:spPr>
      </p:pic>
      <p:pic>
        <p:nvPicPr>
          <p:cNvPr id="18" name="Picture 17">
            <a:extLst>
              <a:ext uri="{FF2B5EF4-FFF2-40B4-BE49-F238E27FC236}">
                <a16:creationId xmlns:a16="http://schemas.microsoft.com/office/drawing/2014/main" id="{12799585-29CF-4558-9871-10B36C675BE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988250" y="923635"/>
            <a:ext cx="1443047" cy="450551"/>
          </a:xfrm>
          <a:prstGeom prst="rect">
            <a:avLst/>
          </a:prstGeom>
        </p:spPr>
      </p:pic>
    </p:spTree>
    <p:extLst>
      <p:ext uri="{BB962C8B-B14F-4D97-AF65-F5344CB8AC3E}">
        <p14:creationId xmlns:p14="http://schemas.microsoft.com/office/powerpoint/2010/main" val="855635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descr="A sandy beach next to a body of water&#10;&#10;Description automatically generated">
            <a:extLst>
              <a:ext uri="{FF2B5EF4-FFF2-40B4-BE49-F238E27FC236}">
                <a16:creationId xmlns:a16="http://schemas.microsoft.com/office/drawing/2014/main" id="{62BF2622-3481-EC49-2488-5CE6380414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8" name="Rectangle 7">
            <a:extLst>
              <a:ext uri="{FF2B5EF4-FFF2-40B4-BE49-F238E27FC236}">
                <a16:creationId xmlns:a16="http://schemas.microsoft.com/office/drawing/2014/main" id="{31BE7504-5BF3-3167-DC07-2A19537A090C}"/>
              </a:ext>
            </a:extLst>
          </p:cNvPr>
          <p:cNvSpPr/>
          <p:nvPr/>
        </p:nvSpPr>
        <p:spPr>
          <a:xfrm>
            <a:off x="120579" y="1637908"/>
            <a:ext cx="4451421" cy="4846248"/>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281A69C-F168-3918-F8E7-EC95ECE7871E}"/>
              </a:ext>
            </a:extLst>
          </p:cNvPr>
          <p:cNvSpPr>
            <a:spLocks noGrp="1"/>
          </p:cNvSpPr>
          <p:nvPr>
            <p:ph type="body" sz="quarter" idx="10"/>
          </p:nvPr>
        </p:nvSpPr>
        <p:spPr>
          <a:xfrm>
            <a:off x="388542" y="2577795"/>
            <a:ext cx="3919992" cy="2585323"/>
          </a:xfrm>
        </p:spPr>
        <p:txBody>
          <a:bodyPr wrap="square" lIns="0" tIns="0" rIns="0" bIns="0" anchor="t">
            <a:spAutoFit/>
          </a:bodyPr>
          <a:lstStyle/>
          <a:p>
            <a:pPr>
              <a:lnSpc>
                <a:spcPct val="100000"/>
              </a:lnSpc>
              <a:spcBef>
                <a:spcPts val="600"/>
              </a:spcBef>
            </a:pPr>
            <a:r>
              <a:rPr lang="en-US" sz="2400" dirty="0"/>
              <a:t>The 2025 Comprehensive Conservation and Management Plan (CCMP) has been published for 60-day public comment from September 23 – November 22, 2024.</a:t>
            </a:r>
            <a:endParaRPr lang="en-US" dirty="0">
              <a:cs typeface="Calibri"/>
            </a:endParaRPr>
          </a:p>
        </p:txBody>
      </p:sp>
      <p:sp>
        <p:nvSpPr>
          <p:cNvPr id="6" name="TextBox 5">
            <a:extLst>
              <a:ext uri="{FF2B5EF4-FFF2-40B4-BE49-F238E27FC236}">
                <a16:creationId xmlns:a16="http://schemas.microsoft.com/office/drawing/2014/main" id="{C494501D-9E1B-3FC3-7D46-B71BC2EF678F}"/>
              </a:ext>
            </a:extLst>
          </p:cNvPr>
          <p:cNvSpPr txBox="1"/>
          <p:nvPr/>
        </p:nvSpPr>
        <p:spPr>
          <a:xfrm flipH="1">
            <a:off x="6614556" y="6581001"/>
            <a:ext cx="2529444" cy="276999"/>
          </a:xfrm>
          <a:prstGeom prst="rect">
            <a:avLst/>
          </a:prstGeom>
          <a:noFill/>
        </p:spPr>
        <p:txBody>
          <a:bodyPr wrap="square" rtlCol="0">
            <a:spAutoFit/>
          </a:bodyPr>
          <a:lstStyle/>
          <a:p>
            <a:r>
              <a:rPr lang="en-US" sz="1200">
                <a:solidFill>
                  <a:schemeClr val="bg1">
                    <a:lumMod val="75000"/>
                  </a:schemeClr>
                </a:solidFill>
              </a:rPr>
              <a:t>Picture by Casey Personius, NYSDEC</a:t>
            </a:r>
          </a:p>
        </p:txBody>
      </p:sp>
      <p:sp>
        <p:nvSpPr>
          <p:cNvPr id="5" name="TextBox 4">
            <a:extLst>
              <a:ext uri="{FF2B5EF4-FFF2-40B4-BE49-F238E27FC236}">
                <a16:creationId xmlns:a16="http://schemas.microsoft.com/office/drawing/2014/main" id="{2998CB4A-6FA1-E55B-9BEE-3757AC35FD6C}"/>
              </a:ext>
            </a:extLst>
          </p:cNvPr>
          <p:cNvSpPr txBox="1"/>
          <p:nvPr/>
        </p:nvSpPr>
        <p:spPr>
          <a:xfrm>
            <a:off x="123312" y="1811726"/>
            <a:ext cx="4448687"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a:latin typeface="Calibri Light"/>
                <a:cs typeface="Calibri Light"/>
              </a:rPr>
              <a:t>Why we’re here:</a:t>
            </a:r>
            <a:endParaRPr lang="en-US"/>
          </a:p>
        </p:txBody>
      </p:sp>
    </p:spTree>
    <p:extLst>
      <p:ext uri="{BB962C8B-B14F-4D97-AF65-F5344CB8AC3E}">
        <p14:creationId xmlns:p14="http://schemas.microsoft.com/office/powerpoint/2010/main" val="146925944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4602B82-29F7-F72D-AAB2-814A38D229B1}"/>
              </a:ext>
            </a:extLst>
          </p:cNvPr>
          <p:cNvPicPr>
            <a:picLocks noGrp="1" noChangeAspect="1"/>
          </p:cNvPicPr>
          <p:nvPr>
            <p:ph sz="quarter" idx="11"/>
          </p:nvPr>
        </p:nvPicPr>
        <p:blipFill>
          <a:blip r:embed="rId3"/>
          <a:stretch>
            <a:fillRect/>
          </a:stretch>
        </p:blipFill>
        <p:spPr>
          <a:xfrm>
            <a:off x="456802" y="1889640"/>
            <a:ext cx="2890912" cy="1371702"/>
          </a:xfrm>
        </p:spPr>
      </p:pic>
      <p:sp>
        <p:nvSpPr>
          <p:cNvPr id="2" name="Title 1">
            <a:extLst>
              <a:ext uri="{FF2B5EF4-FFF2-40B4-BE49-F238E27FC236}">
                <a16:creationId xmlns:a16="http://schemas.microsoft.com/office/drawing/2014/main" id="{CE1EF713-2712-F86B-58FF-9E74E0AF005B}"/>
              </a:ext>
            </a:extLst>
          </p:cNvPr>
          <p:cNvSpPr>
            <a:spLocks noGrp="1"/>
          </p:cNvSpPr>
          <p:nvPr>
            <p:ph type="title"/>
          </p:nvPr>
        </p:nvSpPr>
        <p:spPr>
          <a:xfrm>
            <a:off x="418721" y="1209368"/>
            <a:ext cx="8253082" cy="706211"/>
          </a:xfrm>
        </p:spPr>
        <p:txBody>
          <a:bodyPr>
            <a:normAutofit/>
          </a:bodyPr>
          <a:lstStyle/>
          <a:p>
            <a:pPr>
              <a:lnSpc>
                <a:spcPct val="105381"/>
              </a:lnSpc>
            </a:pPr>
            <a:endParaRPr lang="en-US"/>
          </a:p>
        </p:txBody>
      </p:sp>
      <p:sp>
        <p:nvSpPr>
          <p:cNvPr id="7" name="Text Placeholder 6">
            <a:extLst>
              <a:ext uri="{FF2B5EF4-FFF2-40B4-BE49-F238E27FC236}">
                <a16:creationId xmlns:a16="http://schemas.microsoft.com/office/drawing/2014/main" id="{B74D1404-58DE-4EE0-9279-B712BF1C7209}"/>
              </a:ext>
            </a:extLst>
          </p:cNvPr>
          <p:cNvSpPr>
            <a:spLocks noGrp="1"/>
          </p:cNvSpPr>
          <p:nvPr/>
        </p:nvSpPr>
        <p:spPr>
          <a:xfrm>
            <a:off x="3555683" y="1861569"/>
            <a:ext cx="5021855" cy="4809009"/>
          </a:xfrm>
          <a:prstGeom prst="rect">
            <a:avLst/>
          </a:prstGeom>
        </p:spPr>
        <p:txBody>
          <a:bodyPr wrap="square" lIns="0" tIns="0" rIns="0" bIns="0" anchor="t">
            <a:spAutoFit/>
          </a:bodyPr>
          <a:lstStyle>
            <a:lvl1pPr marL="0" indent="0">
              <a:lnSpc>
                <a:spcPts val="2800"/>
              </a:lnSpc>
              <a:spcAft>
                <a:spcPts val="300"/>
              </a:spcAft>
              <a:buFont typeface="+mj-lt"/>
              <a:buNone/>
              <a:defRPr sz="2600" b="1">
                <a:solidFill>
                  <a:srgbClr val="0070C0"/>
                </a:solidFill>
                <a:latin typeface="+mn-lt"/>
                <a:ea typeface="+mn-ea"/>
                <a:cs typeface="+mn-cs"/>
              </a:defRPr>
            </a:lvl1pPr>
            <a:lvl2pPr marL="0" indent="0">
              <a:lnSpc>
                <a:spcPts val="2800"/>
              </a:lnSpc>
              <a:spcAft>
                <a:spcPts val="0"/>
              </a:spcAft>
              <a:buFontTx/>
              <a:buNone/>
              <a:defRPr sz="2400" b="0">
                <a:solidFill>
                  <a:srgbClr val="404040"/>
                </a:solidFill>
                <a:latin typeface="+mn-lt"/>
                <a:ea typeface="+mn-ea"/>
                <a:cs typeface="+mn-cs"/>
              </a:defRPr>
            </a:lvl2pPr>
            <a:lvl3pPr marL="365760" indent="0">
              <a:buFontTx/>
              <a:buNone/>
              <a:defRPr sz="1800" b="0">
                <a:solidFill>
                  <a:srgbClr val="404040"/>
                </a:solidFill>
                <a:latin typeface="+mn-lt"/>
                <a:ea typeface="+mn-ea"/>
                <a:cs typeface="+mn-cs"/>
              </a:defRPr>
            </a:lvl3pPr>
            <a:lvl4pPr marL="1371600" indent="0">
              <a:buFontTx/>
              <a:buNone/>
              <a:defRPr>
                <a:solidFill>
                  <a:srgbClr val="404040"/>
                </a:solidFill>
                <a:latin typeface="+mn-lt"/>
                <a:ea typeface="+mn-ea"/>
                <a:cs typeface="+mn-cs"/>
              </a:defRPr>
            </a:lvl4pPr>
            <a:lvl5pPr marL="1828800" indent="0">
              <a:buFontTx/>
              <a:buNone/>
              <a:defRPr>
                <a:solidFill>
                  <a:srgbClr val="404040"/>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lnSpc>
                <a:spcPct val="100000"/>
              </a:lnSpc>
              <a:buFont typeface="Arial" panose="020B0604020202020204" pitchFamily="34" charset="0"/>
              <a:buChar char="•"/>
            </a:pPr>
            <a:r>
              <a:rPr lang="en-US" sz="2000" b="0"/>
              <a:t>The Long Island Sound</a:t>
            </a:r>
            <a:r>
              <a:rPr lang="en-US" sz="2000"/>
              <a:t> Comprehensive Conservation and Management Plan (CCMP)</a:t>
            </a:r>
            <a:r>
              <a:rPr lang="en-US" sz="2000" b="0"/>
              <a:t> outlines goals, objectives, and actions to restore and maintain the health of Long Island Sound and its watershed (the lands and waterways that drain into the Sound).</a:t>
            </a:r>
          </a:p>
          <a:p>
            <a:pPr marL="457200" indent="-457200">
              <a:lnSpc>
                <a:spcPct val="100000"/>
              </a:lnSpc>
              <a:buFont typeface="Arial" panose="020B0604020202020204" pitchFamily="34" charset="0"/>
              <a:buChar char="•"/>
            </a:pPr>
            <a:endParaRPr lang="en-US" sz="2000" b="0"/>
          </a:p>
          <a:p>
            <a:pPr marL="457200" indent="-457200">
              <a:lnSpc>
                <a:spcPct val="100000"/>
              </a:lnSpc>
              <a:buFont typeface="Arial" panose="020B0604020202020204" pitchFamily="34" charset="0"/>
              <a:buChar char="•"/>
            </a:pPr>
            <a:r>
              <a:rPr lang="en-US" sz="2000" b="0"/>
              <a:t>Who uses it? The Long Island Sound Study (LISS) uses the CCMP to guide its conservation work around Long Island Sound. </a:t>
            </a:r>
          </a:p>
          <a:p>
            <a:pPr marL="457200" indent="-457200">
              <a:lnSpc>
                <a:spcPct val="100000"/>
              </a:lnSpc>
              <a:buFont typeface="Arial" panose="020B0604020202020204" pitchFamily="34" charset="0"/>
              <a:buChar char="•"/>
            </a:pPr>
            <a:endParaRPr lang="en-US" sz="2000" b="0">
              <a:cs typeface="Calibri"/>
            </a:endParaRPr>
          </a:p>
          <a:p>
            <a:pPr>
              <a:lnSpc>
                <a:spcPct val="100000"/>
              </a:lnSpc>
            </a:pPr>
            <a:endParaRPr lang="en-US" sz="2000" b="0"/>
          </a:p>
          <a:p>
            <a:pPr marL="457200" indent="-457200">
              <a:lnSpc>
                <a:spcPct val="100000"/>
              </a:lnSpc>
              <a:buFont typeface="Arial" panose="020B0604020202020204" pitchFamily="34" charset="0"/>
              <a:buChar char="•"/>
            </a:pPr>
            <a:endParaRPr lang="en-US" sz="2000">
              <a:cs typeface="Calibri" panose="020F0502020204030204"/>
            </a:endParaRPr>
          </a:p>
        </p:txBody>
      </p:sp>
      <p:sp>
        <p:nvSpPr>
          <p:cNvPr id="9" name="Content Placeholder 3">
            <a:extLst>
              <a:ext uri="{FF2B5EF4-FFF2-40B4-BE49-F238E27FC236}">
                <a16:creationId xmlns:a16="http://schemas.microsoft.com/office/drawing/2014/main" id="{40835587-47B5-F00E-ECB8-59E4EC4B9091}"/>
              </a:ext>
            </a:extLst>
          </p:cNvPr>
          <p:cNvSpPr txBox="1">
            <a:spLocks/>
          </p:cNvSpPr>
          <p:nvPr/>
        </p:nvSpPr>
        <p:spPr>
          <a:xfrm>
            <a:off x="445823" y="188260"/>
            <a:ext cx="5995318" cy="48994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cs typeface="Calibri"/>
              </a:rPr>
              <a:t>Comprehensive Conservation and Management Plan</a:t>
            </a:r>
          </a:p>
        </p:txBody>
      </p:sp>
      <p:pic>
        <p:nvPicPr>
          <p:cNvPr id="8" name="Picture 7">
            <a:extLst>
              <a:ext uri="{FF2B5EF4-FFF2-40B4-BE49-F238E27FC236}">
                <a16:creationId xmlns:a16="http://schemas.microsoft.com/office/drawing/2014/main" id="{631B0996-FE94-EF0B-5598-1A3159DEB6FB}"/>
              </a:ext>
            </a:extLst>
          </p:cNvPr>
          <p:cNvPicPr>
            <a:picLocks noChangeAspect="1"/>
          </p:cNvPicPr>
          <p:nvPr/>
        </p:nvPicPr>
        <p:blipFill>
          <a:blip r:embed="rId4"/>
          <a:stretch>
            <a:fillRect/>
          </a:stretch>
        </p:blipFill>
        <p:spPr>
          <a:xfrm>
            <a:off x="441336" y="3457808"/>
            <a:ext cx="2915727" cy="2215550"/>
          </a:xfrm>
          <a:prstGeom prst="rect">
            <a:avLst/>
          </a:prstGeom>
        </p:spPr>
      </p:pic>
      <p:sp>
        <p:nvSpPr>
          <p:cNvPr id="10" name="TextBox 9">
            <a:extLst>
              <a:ext uri="{FF2B5EF4-FFF2-40B4-BE49-F238E27FC236}">
                <a16:creationId xmlns:a16="http://schemas.microsoft.com/office/drawing/2014/main" id="{A46D45D6-7913-38CB-FADE-F64BDA62F927}"/>
              </a:ext>
            </a:extLst>
          </p:cNvPr>
          <p:cNvSpPr txBox="1"/>
          <p:nvPr/>
        </p:nvSpPr>
        <p:spPr>
          <a:xfrm>
            <a:off x="415636" y="5682645"/>
            <a:ext cx="522792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070C0"/>
                </a:solidFill>
                <a:cs typeface="Calibri"/>
              </a:rPr>
              <a:t>Bottom image courtesy of Dr. Beth Lawrence, UConn</a:t>
            </a:r>
          </a:p>
        </p:txBody>
      </p:sp>
    </p:spTree>
    <p:extLst>
      <p:ext uri="{BB962C8B-B14F-4D97-AF65-F5344CB8AC3E}">
        <p14:creationId xmlns:p14="http://schemas.microsoft.com/office/powerpoint/2010/main" val="2728906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 LISS blank Presentation April 2021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lcf76f155ced4ddcb4097134ff3c332f xmlns="779ae237-2a3a-4f2e-988d-165e3a38317d">
      <Terms xmlns="http://schemas.microsoft.com/office/infopath/2007/PartnerControls"/>
    </lcf76f155ced4ddcb4097134ff3c332f>
    <Record xmlns="4ffa91fb-a0ff-4ac5-b2db-65c790d184a4">Shared</Record>
    <Rights xmlns="4ffa91fb-a0ff-4ac5-b2db-65c790d184a4" xsi:nil="true"/>
    <Document_x0020_Creation_x0020_Date xmlns="4ffa91fb-a0ff-4ac5-b2db-65c790d184a4">2024-09-03T21:48:49+00:00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documentManagement>
</p:properties>
</file>

<file path=customXml/item2.xml><?xml version="1.0" encoding="utf-8"?>
<?mso-contentType ?>
<SharedContentType xmlns="Microsoft.SharePoint.Taxonomy.ContentTypeSync" SourceId="29f62856-1543-49d4-a736-4569d363f533"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E7F510B81C3EC54CA25E86ED4FBC83E9" ma:contentTypeVersion="16" ma:contentTypeDescription="Create a new document." ma:contentTypeScope="" ma:versionID="b05c51342ab7a3fcca47003e7af0b8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779ae237-2a3a-4f2e-988d-165e3a38317d" xmlns:ns6="89677aba-bc3f-4a9d-ba87-66bff76b8f82" targetNamespace="http://schemas.microsoft.com/office/2006/metadata/properties" ma:root="true" ma:fieldsID="930f1b0939ae11c57542e570fb8e42c1" ns1:_="" ns2:_="" ns3:_="" ns4:_="" ns5:_="" ns6:_="">
    <xsd:import namespace="http://schemas.microsoft.com/sharepoint/v3"/>
    <xsd:import namespace="4ffa91fb-a0ff-4ac5-b2db-65c790d184a4"/>
    <xsd:import namespace="http://schemas.microsoft.com/sharepoint.v3"/>
    <xsd:import namespace="http://schemas.microsoft.com/sharepoint/v3/fields"/>
    <xsd:import namespace="779ae237-2a3a-4f2e-988d-165e3a38317d"/>
    <xsd:import namespace="89677aba-bc3f-4a9d-ba87-66bff76b8f82"/>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5:MediaServiceSearchProperties" minOccurs="0"/>
                <xsd:element ref="ns5:MediaServiceDateTaken" minOccurs="0"/>
                <xsd:element ref="ns5:MediaServiceObjectDetectorVersions" minOccurs="0"/>
                <xsd:element ref="ns5:MediaServiceGenerationTime" minOccurs="0"/>
                <xsd:element ref="ns5:MediaServiceEventHashCode" minOccurs="0"/>
                <xsd:element ref="ns5:MediaLengthInSeconds" minOccurs="0"/>
                <xsd:element ref="ns6:SharedWithUsers" minOccurs="0"/>
                <xsd:element ref="ns6:SharedWithDetails" minOccurs="0"/>
                <xsd:element ref="ns5:lcf76f155ced4ddcb4097134ff3c332f" minOccurs="0"/>
                <xsd:element ref="ns5:MediaServiceLocation" minOccurs="0"/>
                <xsd:element ref="ns5: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53225a88-feb4-4952-98b5-c253a74b1a78}" ma:internalName="TaxCatchAllLabel" ma:readOnly="true" ma:showField="CatchAllDataLabel" ma:web="89677aba-bc3f-4a9d-ba87-66bff76b8f82">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53225a88-feb4-4952-98b5-c253a74b1a78}" ma:internalName="TaxCatchAll" ma:showField="CatchAllData" ma:web="89677aba-bc3f-4a9d-ba87-66bff76b8f8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9ae237-2a3a-4f2e-988d-165e3a38317d"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DateTaken" ma:index="31" nillable="true" ma:displayName="MediaServiceDateTaken" ma:hidden="true" ma:indexed="true" ma:internalName="MediaServiceDateTaken" ma:readOnly="true">
      <xsd:simpleType>
        <xsd:restriction base="dms:Text"/>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LengthInSeconds" ma:index="35" nillable="true" ma:displayName="MediaLengthInSeconds" ma:hidden="true"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Location" ma:index="40" nillable="true" ma:displayName="Location" ma:indexed="true" ma:internalName="MediaServiceLocation" ma:readOnly="true">
      <xsd:simpleType>
        <xsd:restriction base="dms:Text"/>
      </xsd:simpleType>
    </xsd:element>
    <xsd:element name="MediaServiceOCR" ma:index="4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677aba-bc3f-4a9d-ba87-66bff76b8f82" elementFormDefault="qualified">
    <xsd:import namespace="http://schemas.microsoft.com/office/2006/documentManagement/types"/>
    <xsd:import namespace="http://schemas.microsoft.com/office/infopath/2007/PartnerControls"/>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3D8081-DD47-4BFC-AAB5-A18EF79F89A1}">
  <ds:schemaRefs>
    <ds:schemaRef ds:uri="779ae237-2a3a-4f2e-988d-165e3a38317d"/>
    <ds:schemaRef ds:uri="http://schemas.microsoft.com/office/infopath/2007/PartnerControls"/>
    <ds:schemaRef ds:uri="http://schemas.microsoft.com/office/2006/documentManagement/types"/>
    <ds:schemaRef ds:uri="http://schemas.openxmlformats.org/package/2006/metadata/core-properties"/>
    <ds:schemaRef ds:uri="http://schemas.microsoft.com/sharepoint/v3/fields"/>
    <ds:schemaRef ds:uri="89677aba-bc3f-4a9d-ba87-66bff76b8f82"/>
    <ds:schemaRef ds:uri="4ffa91fb-a0ff-4ac5-b2db-65c790d184a4"/>
    <ds:schemaRef ds:uri="http://purl.org/dc/terms/"/>
    <ds:schemaRef ds:uri="http://purl.org/dc/elements/1.1/"/>
    <ds:schemaRef ds:uri="http://www.w3.org/XML/1998/namespace"/>
    <ds:schemaRef ds:uri="http://purl.org/dc/dcmitype/"/>
    <ds:schemaRef ds:uri="http://schemas.microsoft.com/sharepoint.v3"/>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4AB0F078-5F4F-4A72-ACE8-1BC19932A31D}">
  <ds:schemaRefs>
    <ds:schemaRef ds:uri="Microsoft.SharePoint.Taxonomy.ContentTypeSync"/>
  </ds:schemaRefs>
</ds:datastoreItem>
</file>

<file path=customXml/itemProps3.xml><?xml version="1.0" encoding="utf-8"?>
<ds:datastoreItem xmlns:ds="http://schemas.openxmlformats.org/officeDocument/2006/customXml" ds:itemID="{E98FF379-D75C-4BD8-BBB3-A7EFE3794341}">
  <ds:schemaRefs>
    <ds:schemaRef ds:uri="4ffa91fb-a0ff-4ac5-b2db-65c790d184a4"/>
    <ds:schemaRef ds:uri="779ae237-2a3a-4f2e-988d-165e3a38317d"/>
    <ds:schemaRef ds:uri="89677aba-bc3f-4a9d-ba87-66bff76b8f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0F3DE106-EB0E-489B-BA03-D2E04B879A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2712</Words>
  <Application>Microsoft Office PowerPoint</Application>
  <PresentationFormat>On-screen Show (4:3)</PresentationFormat>
  <Paragraphs>264</Paragraphs>
  <Slides>26</Slides>
  <Notes>25</Notes>
  <HiddenSlides>0</HiddenSlides>
  <MMClips>0</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Office Theme</vt:lpstr>
      <vt:lpstr>1 LISS blank Presentation April 2021_template</vt:lpstr>
      <vt:lpstr>2_Office Theme</vt:lpstr>
      <vt:lpstr>Long Island Sound  2025 Comprehensive Conservation and Management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Long Island Sound CCMP is being revised!</vt:lpstr>
      <vt:lpstr>How to get involved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Jimena Beatriz Perez-Viscasillas</dc:creator>
  <cp:lastModifiedBy>Tachiki, Nicole</cp:lastModifiedBy>
  <cp:revision>3</cp:revision>
  <dcterms:created xsi:type="dcterms:W3CDTF">2020-09-24T17:58:42Z</dcterms:created>
  <dcterms:modified xsi:type="dcterms:W3CDTF">2024-10-01T20:43:39Z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0x010100E7F510B81C3EC54CA25E86ED4FBC83E9</vt:lpwstr>
  </property>
  <property fmtid="{D5CDD505-2E9C-101B-9397-08002B2CF9AE}" pid="3" name="TaxKeyword">
    <vt:lpwstr/>
  </property>
  <property fmtid="{D5CDD505-2E9C-101B-9397-08002B2CF9AE}" pid="4" name="MediaServiceImageTags">
    <vt:lpwstr/>
  </property>
  <property fmtid="{D5CDD505-2E9C-101B-9397-08002B2CF9AE}" pid="5" name="e3f09c3df709400db2417a7161762d62">
    <vt:lpwstr/>
  </property>
  <property fmtid="{D5CDD505-2E9C-101B-9397-08002B2CF9AE}" pid="6" name="EPA_x0020_Subject">
    <vt:lpwstr/>
  </property>
  <property fmtid="{D5CDD505-2E9C-101B-9397-08002B2CF9AE}" pid="7" name="Document Type">
    <vt:lpwstr/>
  </property>
  <property fmtid="{D5CDD505-2E9C-101B-9397-08002B2CF9AE}" pid="8" name="EPA Subject">
    <vt:lpwstr/>
  </property>
</Properties>
</file>